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3"/>
  </p:notesMasterIdLst>
  <p:handoutMasterIdLst>
    <p:handoutMasterId r:id="rId74"/>
  </p:handoutMasterIdLst>
  <p:sldIdLst>
    <p:sldId id="256" r:id="rId2"/>
    <p:sldId id="845" r:id="rId3"/>
    <p:sldId id="901" r:id="rId4"/>
    <p:sldId id="1041" r:id="rId5"/>
    <p:sldId id="1042" r:id="rId6"/>
    <p:sldId id="1063" r:id="rId7"/>
    <p:sldId id="1057" r:id="rId8"/>
    <p:sldId id="1064" r:id="rId9"/>
    <p:sldId id="1084" r:id="rId10"/>
    <p:sldId id="1139" r:id="rId11"/>
    <p:sldId id="1091" r:id="rId12"/>
    <p:sldId id="1086" r:id="rId13"/>
    <p:sldId id="1087" r:id="rId14"/>
    <p:sldId id="1093" r:id="rId15"/>
    <p:sldId id="1089" r:id="rId16"/>
    <p:sldId id="1090" r:id="rId17"/>
    <p:sldId id="1092" r:id="rId18"/>
    <p:sldId id="1141" r:id="rId19"/>
    <p:sldId id="1142" r:id="rId20"/>
    <p:sldId id="1147" r:id="rId21"/>
    <p:sldId id="1140" r:id="rId22"/>
    <p:sldId id="1143" r:id="rId23"/>
    <p:sldId id="1144" r:id="rId24"/>
    <p:sldId id="1097" r:id="rId25"/>
    <p:sldId id="1145" r:id="rId26"/>
    <p:sldId id="1146" r:id="rId27"/>
    <p:sldId id="1101" r:id="rId28"/>
    <p:sldId id="1138" r:id="rId29"/>
    <p:sldId id="1136" r:id="rId30"/>
    <p:sldId id="1137" r:id="rId31"/>
    <p:sldId id="1102" r:id="rId32"/>
    <p:sldId id="1115" r:id="rId33"/>
    <p:sldId id="1116" r:id="rId34"/>
    <p:sldId id="1103" r:id="rId35"/>
    <p:sldId id="1117" r:id="rId36"/>
    <p:sldId id="1118" r:id="rId37"/>
    <p:sldId id="1104" r:id="rId38"/>
    <p:sldId id="1119" r:id="rId39"/>
    <p:sldId id="1156" r:id="rId40"/>
    <p:sldId id="1148" r:id="rId41"/>
    <p:sldId id="1150" r:id="rId42"/>
    <p:sldId id="1151" r:id="rId43"/>
    <p:sldId id="1153" r:id="rId44"/>
    <p:sldId id="1154" r:id="rId45"/>
    <p:sldId id="1155" r:id="rId46"/>
    <p:sldId id="1107" r:id="rId47"/>
    <p:sldId id="1123" r:id="rId48"/>
    <p:sldId id="1124" r:id="rId49"/>
    <p:sldId id="1125" r:id="rId50"/>
    <p:sldId id="1126" r:id="rId51"/>
    <p:sldId id="1109" r:id="rId52"/>
    <p:sldId id="1128" r:id="rId53"/>
    <p:sldId id="1129" r:id="rId54"/>
    <p:sldId id="1130" r:id="rId55"/>
    <p:sldId id="1127" r:id="rId56"/>
    <p:sldId id="1110" r:id="rId57"/>
    <p:sldId id="1131" r:id="rId58"/>
    <p:sldId id="1111" r:id="rId59"/>
    <p:sldId id="1132" r:id="rId60"/>
    <p:sldId id="1133" r:id="rId61"/>
    <p:sldId id="1134" r:id="rId62"/>
    <p:sldId id="1135" r:id="rId63"/>
    <p:sldId id="1157" r:id="rId64"/>
    <p:sldId id="1158" r:id="rId65"/>
    <p:sldId id="1159" r:id="rId66"/>
    <p:sldId id="1160" r:id="rId67"/>
    <p:sldId id="1161" r:id="rId68"/>
    <p:sldId id="1074" r:id="rId69"/>
    <p:sldId id="908" r:id="rId70"/>
    <p:sldId id="915" r:id="rId71"/>
    <p:sldId id="916" r:id="rId7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811E"/>
    <a:srgbClr val="DDDEDF"/>
    <a:srgbClr val="7E7F7E"/>
    <a:srgbClr val="9FA2A7"/>
    <a:srgbClr val="4F5761"/>
    <a:srgbClr val="C8C800"/>
    <a:srgbClr val="DC0000"/>
    <a:srgbClr val="C09B00"/>
    <a:srgbClr val="D9D9D9"/>
    <a:srgbClr val="2C2C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77" autoAdjust="0"/>
    <p:restoredTop sz="74744" autoAdjust="0"/>
  </p:normalViewPr>
  <p:slideViewPr>
    <p:cSldViewPr>
      <p:cViewPr varScale="1">
        <p:scale>
          <a:sx n="97" d="100"/>
          <a:sy n="97" d="100"/>
        </p:scale>
        <p:origin x="-1712" y="-96"/>
      </p:cViewPr>
      <p:guideLst>
        <p:guide orient="horz" pos="3600"/>
        <p:guide pos="5664"/>
      </p:guideLst>
    </p:cSldViewPr>
  </p:slideViewPr>
  <p:outlineViewPr>
    <p:cViewPr>
      <p:scale>
        <a:sx n="33" d="100"/>
        <a:sy n="33" d="100"/>
      </p:scale>
      <p:origin x="0" y="68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9464"/>
    </p:cViewPr>
  </p:sorterViewPr>
  <p:notesViewPr>
    <p:cSldViewPr>
      <p:cViewPr varScale="1">
        <p:scale>
          <a:sx n="105" d="100"/>
          <a:sy n="105" d="100"/>
        </p:scale>
        <p:origin x="-317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handoutMaster" Target="handoutMasters/handoutMaster1.xml"/><Relationship Id="rId75" Type="http://schemas.openxmlformats.org/officeDocument/2006/relationships/printerSettings" Target="printerSettings/printerSettings1.bin"/><Relationship Id="rId76" Type="http://schemas.openxmlformats.org/officeDocument/2006/relationships/presProps" Target="presProps.xml"/><Relationship Id="rId77" Type="http://schemas.openxmlformats.org/officeDocument/2006/relationships/viewProps" Target="viewProps.xml"/><Relationship Id="rId78" Type="http://schemas.openxmlformats.org/officeDocument/2006/relationships/theme" Target="theme/theme1.xml"/><Relationship Id="rId79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3142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60117620-5600-40F7-93FF-829E2656C65F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23142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3142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9A9D320B-8260-4209-BC0F-4C8F3C59FD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4816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39AD9562-902C-4267-8890-2EA86B1D1AA6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2E84A27-352A-4507-865F-96A08A6E1E7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9839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Creative Commons Attribution-Share Alike 3.0 United States License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“The argument is not between adding features and simplicity, between adding capability and usability. The real issue is about design: designing things that have the power required for the job while maintaining understandability, the feeling of control, and the pleasure of accomplishment.” – Donald Norman, “Simplicity Is Not The Answer”, ACM</a:t>
            </a:r>
            <a:r>
              <a:rPr lang="en-US" i="1" dirty="0" smtClean="0"/>
              <a:t> Interactions, volume 15, issue 5</a:t>
            </a:r>
            <a:r>
              <a:rPr lang="en-US" dirty="0" smtClean="0"/>
              <a:t>. </a:t>
            </a:r>
          </a:p>
          <a:p>
            <a:endParaRPr lang="en-US" dirty="0" smtClean="0"/>
          </a:p>
          <a:p>
            <a:r>
              <a:rPr lang="en-US" dirty="0" smtClean="0"/>
              <a:t>“We are faced with an apparent paradox, but don't worry: good design will see us through. People want the extra power that increased features bring to a product, but they intensely dislike the complexity that results. Is this a paradox? Not necessarily. Complexity can be managed. “ – Donald</a:t>
            </a:r>
            <a:r>
              <a:rPr lang="en-US" baseline="0" dirty="0" smtClean="0"/>
              <a:t> Norman, “Simplicity Is Not the Answer”,</a:t>
            </a:r>
            <a:r>
              <a:rPr lang="en-US" dirty="0" smtClean="0"/>
              <a:t> ACM</a:t>
            </a:r>
            <a:r>
              <a:rPr lang="en-US" i="1" dirty="0" smtClean="0"/>
              <a:t> Interactions, volume 15, issue 5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8672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Netflix</a:t>
            </a:r>
            <a:r>
              <a:rPr lang="en-US" baseline="0" dirty="0" smtClean="0"/>
              <a:t> uses Web Linking (RFC5899).  Links have a relation value that may contain standard or custom relation types.  An </a:t>
            </a:r>
            <a:r>
              <a:rPr lang="en-US" baseline="0" dirty="0" err="1" smtClean="0"/>
              <a:t>href</a:t>
            </a:r>
            <a:r>
              <a:rPr lang="en-US" baseline="0" dirty="0" smtClean="0"/>
              <a:t> is included as a link to follow based on that </a:t>
            </a:r>
            <a:r>
              <a:rPr lang="en-US" baseline="0" dirty="0" err="1" smtClean="0"/>
              <a:t>rel</a:t>
            </a:r>
            <a:r>
              <a:rPr lang="en-US" baseline="0" dirty="0" smtClean="0"/>
              <a:t> value.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GitHub</a:t>
            </a:r>
            <a:r>
              <a:rPr lang="en-US" baseline="0" dirty="0" smtClean="0"/>
              <a:t> repos contain an organization object that has a URL one can follow.  Note: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does follow the Web Linking spec for certain links.  They include a Link header with </a:t>
            </a:r>
            <a:r>
              <a:rPr lang="en-US" baseline="0" dirty="0" err="1" smtClean="0"/>
              <a:t>prev</a:t>
            </a:r>
            <a:r>
              <a:rPr lang="en-US" baseline="0" dirty="0" smtClean="0"/>
              <a:t> and next links.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0716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prefer the Web Linking style, which can be expressed in both XML and JSON styles.  It adheres to a standard that anyone can follow.  Also, we can utilize the standard link relations where appropriate.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5900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GitHub’s</a:t>
            </a:r>
            <a:r>
              <a:rPr lang="en-US" dirty="0" smtClean="0"/>
              <a:t> API</a:t>
            </a:r>
            <a:r>
              <a:rPr lang="en-US" baseline="0" dirty="0" smtClean="0"/>
              <a:t> prefers an out-of-band approach.  The alternative is based on HTML forms.  Here’s a snippet of the Siren format using actions.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0716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Inline</a:t>
            </a:r>
            <a:r>
              <a:rPr lang="en-US" baseline="0" dirty="0" smtClean="0"/>
              <a:t> form-style actions provide greater insight to developers exploring the API via HTTP.  It allows the server to maintain control of the preferred method, </a:t>
            </a:r>
            <a:r>
              <a:rPr lang="en-US" baseline="0" dirty="0" err="1" smtClean="0"/>
              <a:t>href</a:t>
            </a:r>
            <a:r>
              <a:rPr lang="en-US" baseline="0" dirty="0" smtClean="0"/>
              <a:t>, and fields.  This approach allows for easier inclusion of hidden field values the server deems necessary.  Note: This is still emerging and is not yet widespread.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5900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http://</a:t>
            </a:r>
            <a:r>
              <a:rPr lang="en-US" baseline="0" dirty="0" err="1" smtClean="0"/>
              <a:t>www.flickr.com</a:t>
            </a:r>
            <a:r>
              <a:rPr lang="en-US" baseline="0" dirty="0" smtClean="0"/>
              <a:t>/photos/mattharvey1/5712604622/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We’re building a cathedral. Though it is complex, it must be beautiful.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6098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Flickr</a:t>
            </a:r>
            <a:r>
              <a:rPr lang="en-US" baseline="0" dirty="0" smtClean="0"/>
              <a:t> includes metadata such as number of views, server, and favorites inline with the data representation. 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Dropbox</a:t>
            </a:r>
            <a:r>
              <a:rPr lang="en-US" baseline="0" dirty="0" smtClean="0"/>
              <a:t> has a separate metadata resource that returns its metadata.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07167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</a:t>
            </a:r>
            <a:r>
              <a:rPr lang="en-US" baseline="0" dirty="0" smtClean="0"/>
              <a:t> we think both these options are good.  If the amount of metadata is relatively small, including it inline makes a lot of sense, as it’s less overhead than creating a brand new resource.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If metadata happens to be very large, as may be the case for </a:t>
            </a:r>
            <a:r>
              <a:rPr lang="en-US" baseline="0" dirty="0" err="1" smtClean="0"/>
              <a:t>Dropbox</a:t>
            </a:r>
            <a:r>
              <a:rPr lang="en-US" baseline="0" dirty="0" smtClean="0"/>
              <a:t>, adding a separate resource may make sense.  At this point, the metadata itself may be important enough to your API consumers to warrant a new resource.  This is a good topic for discussion during an API modeling exercise.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Metadata can also include response times, pagination counts,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Simultaneous presentation of information and controls such that the information becomes the affordance through which the user obtains choices and selects actions.</a:t>
            </a:r>
          </a:p>
          <a:p>
            <a:endParaRPr lang="en-US" dirty="0" smtClean="0"/>
          </a:p>
          <a:p>
            <a:r>
              <a:rPr lang="en-US" dirty="0" smtClean="0"/>
              <a:t>Not a linear progression, more of a directed acyclic</a:t>
            </a:r>
            <a:r>
              <a:rPr lang="en-US" baseline="0" dirty="0" smtClean="0"/>
              <a:t> graph.</a:t>
            </a:r>
          </a:p>
          <a:p>
            <a:r>
              <a:rPr lang="en-US" baseline="0" dirty="0" smtClean="0"/>
              <a:t>Offers choices for users to select actions.</a:t>
            </a:r>
          </a:p>
          <a:p>
            <a:r>
              <a:rPr lang="en-US" baseline="0" dirty="0" smtClean="0"/>
              <a:t>Offers links to related representations.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35074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ALPS</a:t>
            </a:r>
            <a:r>
              <a:rPr lang="en-US" baseline="0" dirty="0" smtClean="0"/>
              <a:t> example from </a:t>
            </a:r>
            <a:r>
              <a:rPr lang="en-US" baseline="0" dirty="0" err="1" smtClean="0"/>
              <a:t>rstat.us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35074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ALPS</a:t>
            </a:r>
            <a:r>
              <a:rPr lang="en-US" baseline="0" dirty="0" smtClean="0"/>
              <a:t> example from </a:t>
            </a:r>
            <a:r>
              <a:rPr lang="en-US" baseline="0" dirty="0" err="1" smtClean="0"/>
              <a:t>rstat.us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35074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Links, Queries, Write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3507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Properties, Entities, Actions, Links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3507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Benefits: Only</a:t>
            </a:r>
            <a:r>
              <a:rPr lang="en-US" baseline="0" dirty="0" smtClean="0"/>
              <a:t> one HTTP call.  Binary files can be sent in binary format—more compact than base64.  HTTP tools to handle this.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56917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Benefits: Quick to implement.  Good for small files.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4119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Benefits: Good for larger binary files.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18456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choose one method of submitting</a:t>
            </a:r>
            <a:r>
              <a:rPr lang="en-US" baseline="0" dirty="0" smtClean="0"/>
              <a:t> binary data in your API.  Think about the options, how big your binary data will be, and where you want to go in the future.  Even though there are trade-offs to each approach, they’re all capable.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33202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30 Days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68111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Yes, it’s important to not beat up your API</a:t>
            </a:r>
            <a:r>
              <a:rPr lang="en-US" baseline="0" dirty="0" smtClean="0"/>
              <a:t> server with requests.  It’s also important to let client knows if they can save a round-trip to your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9545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brent_nashville</a:t>
            </a:r>
            <a:r>
              <a:rPr lang="en-US" dirty="0" smtClean="0"/>
              <a:t>/2156695472/in/</a:t>
            </a:r>
            <a:r>
              <a:rPr lang="en-US" dirty="0" err="1" smtClean="0"/>
              <a:t>photostream</a:t>
            </a:r>
            <a:r>
              <a:rPr lang="en-US" dirty="0" smtClean="0"/>
              <a:t>/</a:t>
            </a:r>
          </a:p>
          <a:p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smtClean="0"/>
              <a:t>Collaborate with all stakeholders:</a:t>
            </a:r>
            <a:r>
              <a:rPr lang="en-US" baseline="0" dirty="0" smtClean="0"/>
              <a:t> marketing, business analysts, software engineers, key business people, etc.  This will be your API team.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smtClean="0"/>
              <a:t>Develop</a:t>
            </a:r>
            <a:r>
              <a:rPr lang="en-US" baseline="0" dirty="0" smtClean="0"/>
              <a:t> a ubiquitous language, a glossary of terms that will appear in your API.  This keeps everyone on the same page.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Document a mental model of your API.  (How you do this is up to you.  See: UML)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Iterate.</a:t>
            </a:r>
          </a:p>
          <a:p>
            <a:pPr marL="228600" indent="-228600">
              <a:buAutoNum type="arabicPeriod"/>
            </a:pPr>
            <a:endParaRPr lang="en-US" baseline="0" dirty="0" smtClean="0"/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49066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6098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/photos/theory/3364213389/in/</a:t>
            </a:r>
            <a:r>
              <a:rPr lang="en-US" dirty="0" err="1" smtClean="0"/>
              <a:t>photostream</a:t>
            </a:r>
            <a:r>
              <a:rPr lang="en-US" dirty="0" smtClean="0"/>
              <a:t>/</a:t>
            </a:r>
          </a:p>
          <a:p>
            <a:endParaRPr lang="en-US" dirty="0" smtClean="0"/>
          </a:p>
          <a:p>
            <a:r>
              <a:rPr lang="en-US" dirty="0" smtClean="0"/>
              <a:t>Freedom is fantastic until you hit the wall of reality.</a:t>
            </a:r>
            <a:r>
              <a:rPr lang="en-US" baseline="0" dirty="0" smtClean="0"/>
              <a:t>  Your API represents your organization.  Make sure your organization is present on key decisions.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71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security measures</a:t>
            </a:r>
            <a:r>
              <a:rPr lang="en-US" baseline="0" dirty="0" smtClean="0"/>
              <a:t> can we put around our API?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68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Twitter uses HTTP Basic authentication.  It has been around for a long time.</a:t>
            </a:r>
          </a:p>
          <a:p>
            <a:endParaRPr lang="en-US" dirty="0" smtClean="0"/>
          </a:p>
          <a:p>
            <a:r>
              <a:rPr lang="en-US" dirty="0" smtClean="0"/>
              <a:t>Amazon</a:t>
            </a:r>
            <a:r>
              <a:rPr lang="en-US" baseline="0" dirty="0" smtClean="0"/>
              <a:t> Web Services chose to roll their own.  This may have pre-dated the OAuth 1.0 specification.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Google is using Bearer tokens with the OAuth 2.0 Framework specification.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0716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like OAuth2.  It’s a standard,</a:t>
            </a:r>
            <a:r>
              <a:rPr lang="en-US" baseline="0" dirty="0" smtClean="0"/>
              <a:t> which means anyone can read how it’s done.  There are also good libraries out there to help build this for your API.</a:t>
            </a:r>
            <a:endParaRPr lang="en-US" dirty="0" smtClean="0"/>
          </a:p>
          <a:p>
            <a:endParaRPr lang="en-US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OAuth2 allows developers to build clients that take advantage of user resources located on other services, such as Facebook, Google, and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 good alternative is</a:t>
            </a:r>
            <a:r>
              <a:rPr lang="en-US" baseline="0" dirty="0" smtClean="0"/>
              <a:t> using OAuth 1.0a.  LinkedIn uses OAuth 1.0a for authorizing clients in their API, and it works very well.</a:t>
            </a:r>
          </a:p>
          <a:p>
            <a:endParaRPr lang="en-US" baseline="0" dirty="0" smtClean="0"/>
          </a:p>
          <a:p>
            <a:r>
              <a:rPr lang="en-US" baseline="0" dirty="0" smtClean="0"/>
              <a:t>Keep an eye on stronger access token algorithms.  OAuth2 MAC token support is still an Internet-Draft.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2E84A27-352A-4507-865F-96A08A6E1E7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590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8674C9-CE5C-4F85-AE9F-722FDB784097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814872-5E8A-4DC3-9C7F-AA8FCAD9879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829143-0A31-459D-86DB-B4B6869A0589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15639-D13B-4F48-B4E3-2F93AE4B863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09FFC3-98AF-4523-8801-4BC3E0E10359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B759CD-CC3E-4075-A861-31C5119C82B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7BECFA-B99F-494C-A8C7-0EDFEED37AAC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4BA530-05E5-4E80-ABA4-B8D3AFF9D06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368C8A-1817-4B02-A6E9-9966221900F9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8DCE63-49C4-414F-8812-C330221CDE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3C6E47-2670-4AEA-8F43-7EFD5C7A9E03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32BF77-85F6-4AD4-8CC0-B808D54B8A1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FDB91D-AD25-4ACD-8EC3-0315BD8A1792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920D1E-8ED4-4DE5-BFBE-817E7A547FE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E395EE-9B55-4B1D-A816-BC51E25E6D7C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126BD5-3515-4524-9D68-9498C4507D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96296-61DE-498A-A031-D0A90D64D610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56948E-7DDD-4179-BDA7-DE5E3790C8E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DCDDD6-75F8-40C6-95FA-3E3721BA36E5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B6B495-8802-4993-B63B-295AF848A93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2EA50B-8930-42DA-B62F-B3708D2D039E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AF66E9-C9F1-4B86-94BA-772E5417DAF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CF8DE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/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3048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C5CD030-535F-4DF9-8453-51A83C6060B9}" type="datetimeFigureOut">
              <a:rPr lang="en-US"/>
              <a:pPr>
                <a:defRPr/>
              </a:pPr>
              <a:t>1/10/13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1C1E441C-A9D1-48C0-A879-262B443C5E1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3" name="Rectangle 9"/>
          <p:cNvSpPr>
            <a:spLocks noChangeArrowheads="1"/>
          </p:cNvSpPr>
          <p:nvPr/>
        </p:nvSpPr>
        <p:spPr bwMode="auto">
          <a:xfrm>
            <a:off x="152400" y="152400"/>
            <a:ext cx="88392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2C2C2C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2C2C2C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2C2C2C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2C2C2C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2C2C2C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2C2C2C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2C2C2C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2C2C2C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2C2C2C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rgbClr val="2C2C2C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rgbClr val="2C2C2C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2C2C2C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rgbClr val="2C2C2C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rgbClr val="2C2C2C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Relationship Id="rId3" Type="http://schemas.openxmlformats.org/officeDocument/2006/relationships/image" Target="../media/image6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0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5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F383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054" name="Rectangle 6"/>
          <p:cNvSpPr>
            <a:spLocks noChangeArrowheads="1"/>
          </p:cNvSpPr>
          <p:nvPr/>
        </p:nvSpPr>
        <p:spPr bwMode="auto">
          <a:xfrm>
            <a:off x="152400" y="152400"/>
            <a:ext cx="88392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43800" y="685800"/>
            <a:ext cx="8382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4" name="Group 3"/>
          <p:cNvGrpSpPr/>
          <p:nvPr/>
        </p:nvGrpSpPr>
        <p:grpSpPr>
          <a:xfrm>
            <a:off x="609600" y="749300"/>
            <a:ext cx="7772400" cy="5381625"/>
            <a:chOff x="762000" y="1311275"/>
            <a:chExt cx="7772400" cy="5381625"/>
          </a:xfrm>
        </p:grpSpPr>
        <p:sp>
          <p:nvSpPr>
            <p:cNvPr id="12" name="Rectangle 5"/>
            <p:cNvSpPr txBox="1">
              <a:spLocks noChangeArrowheads="1"/>
            </p:cNvSpPr>
            <p:nvPr/>
          </p:nvSpPr>
          <p:spPr bwMode="auto">
            <a:xfrm>
              <a:off x="762000" y="1311275"/>
              <a:ext cx="7772400" cy="20701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 kern="1200">
                  <a:solidFill>
                    <a:srgbClr val="2C2C2C"/>
                  </a:solidFill>
                  <a:latin typeface="+mj-lt"/>
                  <a:ea typeface="+mj-ea"/>
                  <a:cs typeface="+mj-cs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rgbClr val="2C2C2C"/>
                  </a:solidFill>
                  <a:latin typeface="Calibri" pitchFamily="34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rgbClr val="2C2C2C"/>
                  </a:solidFill>
                  <a:latin typeface="Calibri" pitchFamily="34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rgbClr val="2C2C2C"/>
                  </a:solidFill>
                  <a:latin typeface="Calibri" pitchFamily="34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rgbClr val="2C2C2C"/>
                  </a:solidFill>
                  <a:latin typeface="Calibri" pitchFamily="34" charset="0"/>
                </a:defRPr>
              </a:lvl5pPr>
              <a:lvl6pPr marL="4572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rgbClr val="2C2C2C"/>
                  </a:solidFill>
                  <a:latin typeface="Calibri" pitchFamily="34" charset="0"/>
                </a:defRPr>
              </a:lvl6pPr>
              <a:lvl7pPr marL="9144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rgbClr val="2C2C2C"/>
                  </a:solidFill>
                  <a:latin typeface="Calibri" pitchFamily="34" charset="0"/>
                </a:defRPr>
              </a:lvl7pPr>
              <a:lvl8pPr marL="13716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rgbClr val="2C2C2C"/>
                  </a:solidFill>
                  <a:latin typeface="Calibri" pitchFamily="34" charset="0"/>
                </a:defRPr>
              </a:lvl8pPr>
              <a:lvl9pPr marL="1828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rgbClr val="2C2C2C"/>
                  </a:solidFill>
                  <a:latin typeface="Calibri" pitchFamily="34" charset="0"/>
                </a:defRPr>
              </a:lvl9pPr>
            </a:lstStyle>
            <a:p>
              <a:pPr algn="l" eaLnBrk="1" hangingPunct="1">
                <a:defRPr/>
              </a:pPr>
              <a:r>
                <a:rPr lang="en-US" sz="4900" b="1" dirty="0" smtClean="0">
                  <a:solidFill>
                    <a:srgbClr val="FFFFFF"/>
                  </a:solidFill>
                </a:rPr>
                <a:t>API Design</a:t>
              </a:r>
              <a:endParaRPr lang="en-US" sz="4900" b="1" dirty="0">
                <a:solidFill>
                  <a:srgbClr val="FFFFFF"/>
                </a:solidFill>
              </a:endParaRPr>
            </a:p>
            <a:p>
              <a:pPr algn="l" eaLnBrk="1" hangingPunct="1">
                <a:defRPr/>
              </a:pPr>
              <a:r>
                <a:rPr lang="en-US" sz="3600" b="1" dirty="0" smtClean="0">
                  <a:solidFill>
                    <a:srgbClr val="FFFFFF"/>
                  </a:solidFill>
                </a:rPr>
                <a:t>3</a:t>
              </a:r>
              <a:r>
                <a:rPr lang="en-US" sz="3600" b="1" baseline="30000" dirty="0" smtClean="0">
                  <a:solidFill>
                    <a:srgbClr val="FFFFFF"/>
                  </a:solidFill>
                </a:rPr>
                <a:t>rd</a:t>
              </a:r>
              <a:r>
                <a:rPr lang="en-US" sz="3600" b="1" dirty="0" smtClean="0">
                  <a:solidFill>
                    <a:srgbClr val="FFFFFF"/>
                  </a:solidFill>
                </a:rPr>
                <a:t> Edition</a:t>
              </a:r>
            </a:p>
          </p:txBody>
        </p:sp>
        <p:sp>
          <p:nvSpPr>
            <p:cNvPr id="13" name="Rectangle 6"/>
            <p:cNvSpPr>
              <a:spLocks/>
            </p:cNvSpPr>
            <p:nvPr/>
          </p:nvSpPr>
          <p:spPr bwMode="auto">
            <a:xfrm>
              <a:off x="838200" y="5514975"/>
              <a:ext cx="3441700" cy="1177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8100" tIns="38100" rIns="38100" bIns="38100"/>
            <a:lstStyle/>
            <a:p>
              <a:pPr>
                <a:lnSpc>
                  <a:spcPct val="90000"/>
                </a:lnSpc>
                <a:spcBef>
                  <a:spcPts val="575"/>
                </a:spcBef>
              </a:pPr>
              <a:r>
                <a:rPr lang="en-US" sz="2800" b="1" dirty="0" smtClean="0">
                  <a:solidFill>
                    <a:schemeClr val="bg1"/>
                  </a:solidFill>
                  <a:latin typeface="Lucida Grande" charset="0"/>
                  <a:ea typeface="ＭＳ Ｐゴシック" charset="0"/>
                  <a:sym typeface="Lucida Grande" charset="0"/>
                </a:rPr>
                <a:t>Kevin Swiber</a:t>
              </a:r>
              <a:endParaRPr lang="en-US" sz="2800" b="1" dirty="0">
                <a:solidFill>
                  <a:schemeClr val="bg1"/>
                </a:solidFill>
                <a:latin typeface="Lucida Grande" charset="0"/>
                <a:ea typeface="ＭＳ Ｐゴシック" charset="0"/>
                <a:sym typeface="Lucida Grande" charset="0"/>
              </a:endParaRPr>
            </a:p>
            <a:p>
              <a:pPr>
                <a:lnSpc>
                  <a:spcPct val="90000"/>
                </a:lnSpc>
                <a:spcBef>
                  <a:spcPts val="575"/>
                </a:spcBef>
              </a:pPr>
              <a:r>
                <a:rPr lang="en-US" sz="2800" dirty="0" smtClean="0">
                  <a:solidFill>
                    <a:schemeClr val="bg1"/>
                  </a:solidFill>
                  <a:latin typeface="Courier New" charset="0"/>
                  <a:ea typeface="ＭＳ Ｐゴシック" charset="0"/>
                  <a:sym typeface="Courier New" charset="0"/>
                </a:rPr>
                <a:t>@</a:t>
              </a:r>
              <a:r>
                <a:rPr lang="en-US" sz="2800" dirty="0" err="1" smtClean="0">
                  <a:solidFill>
                    <a:schemeClr val="bg1"/>
                  </a:solidFill>
                  <a:latin typeface="Courier New" charset="0"/>
                  <a:ea typeface="ＭＳ Ｐゴシック" charset="0"/>
                  <a:sym typeface="Courier New" charset="0"/>
                </a:rPr>
                <a:t>kevinswiber</a:t>
              </a:r>
              <a:endParaRPr lang="en-US" sz="2800" dirty="0">
                <a:solidFill>
                  <a:schemeClr val="bg1"/>
                </a:solidFill>
                <a:latin typeface="Courier New" charset="0"/>
                <a:ea typeface="ＭＳ Ｐゴシック" charset="0"/>
                <a:sym typeface="Courier New" charset="0"/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6019800" y="5198114"/>
            <a:ext cx="2362200" cy="6692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90000"/>
              </a:lnSpc>
              <a:spcBef>
                <a:spcPts val="575"/>
              </a:spcBef>
            </a:pPr>
            <a:r>
              <a:rPr lang="en-US" b="1" dirty="0" err="1">
                <a:solidFill>
                  <a:schemeClr val="bg1"/>
                </a:solidFill>
                <a:latin typeface="Lucida Grande" charset="0"/>
                <a:ea typeface="ＭＳ Ｐゴシック" charset="0"/>
                <a:sym typeface="Lucida Grande" charset="0"/>
              </a:rPr>
              <a:t>Apigee</a:t>
            </a:r>
            <a:endParaRPr lang="en-US" b="1" dirty="0">
              <a:solidFill>
                <a:schemeClr val="bg1"/>
              </a:solidFill>
              <a:latin typeface="Lucida Grande" charset="0"/>
              <a:ea typeface="ＭＳ Ｐゴシック" charset="0"/>
              <a:sym typeface="Lucida Grande" charset="0"/>
            </a:endParaRPr>
          </a:p>
          <a:p>
            <a:pPr algn="r">
              <a:lnSpc>
                <a:spcPct val="90000"/>
              </a:lnSpc>
              <a:spcBef>
                <a:spcPts val="575"/>
              </a:spcBef>
            </a:pPr>
            <a:r>
              <a:rPr lang="en-US" dirty="0">
                <a:solidFill>
                  <a:schemeClr val="bg1"/>
                </a:solidFill>
                <a:latin typeface="Courier New" charset="0"/>
                <a:ea typeface="ＭＳ Ｐゴシック" charset="0"/>
                <a:sym typeface="Courier New" charset="0"/>
              </a:rPr>
              <a:t>@</a:t>
            </a:r>
            <a:r>
              <a:rPr lang="en-US" dirty="0" err="1">
                <a:solidFill>
                  <a:schemeClr val="bg1"/>
                </a:solidFill>
                <a:latin typeface="Courier New" charset="0"/>
                <a:ea typeface="ＭＳ Ｐゴシック" charset="0"/>
                <a:sym typeface="Courier New" charset="0"/>
              </a:rPr>
              <a:t>apigee</a:t>
            </a:r>
            <a:endParaRPr lang="en-US" dirty="0">
              <a:solidFill>
                <a:schemeClr val="bg1"/>
              </a:solidFill>
              <a:latin typeface="Courier New" charset="0"/>
              <a:ea typeface="ＭＳ Ｐゴシック" charset="0"/>
              <a:sym typeface="Courier New" charset="0"/>
            </a:endParaRPr>
          </a:p>
        </p:txBody>
      </p:sp>
      <p:sp>
        <p:nvSpPr>
          <p:cNvPr id="10" name="Rectangle 6"/>
          <p:cNvSpPr>
            <a:spLocks/>
          </p:cNvSpPr>
          <p:nvPr/>
        </p:nvSpPr>
        <p:spPr bwMode="auto">
          <a:xfrm>
            <a:off x="685800" y="3810000"/>
            <a:ext cx="3441700" cy="117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/>
          <a:lstStyle/>
          <a:p>
            <a:pPr>
              <a:lnSpc>
                <a:spcPct val="90000"/>
              </a:lnSpc>
              <a:spcBef>
                <a:spcPts val="575"/>
              </a:spcBef>
            </a:pPr>
            <a:r>
              <a:rPr lang="en-US" sz="2800" b="1" dirty="0" smtClean="0">
                <a:solidFill>
                  <a:schemeClr val="bg1"/>
                </a:solidFill>
                <a:latin typeface="Lucida Grande" charset="0"/>
                <a:ea typeface="ＭＳ Ｐゴシック" charset="0"/>
                <a:sym typeface="Lucida Grande" charset="0"/>
              </a:rPr>
              <a:t>Brian Mulloy</a:t>
            </a:r>
            <a:endParaRPr lang="en-US" sz="2800" b="1" dirty="0">
              <a:solidFill>
                <a:schemeClr val="bg1"/>
              </a:solidFill>
              <a:latin typeface="Lucida Grande" charset="0"/>
              <a:ea typeface="ＭＳ Ｐゴシック" charset="0"/>
              <a:sym typeface="Lucida Grande" charset="0"/>
            </a:endParaRPr>
          </a:p>
          <a:p>
            <a:pPr>
              <a:lnSpc>
                <a:spcPct val="90000"/>
              </a:lnSpc>
              <a:spcBef>
                <a:spcPts val="575"/>
              </a:spcBef>
            </a:pPr>
            <a:r>
              <a:rPr lang="en-US" sz="2800" dirty="0" smtClean="0">
                <a:solidFill>
                  <a:schemeClr val="bg1"/>
                </a:solidFill>
                <a:latin typeface="Courier New" charset="0"/>
                <a:ea typeface="ＭＳ Ｐゴシック" charset="0"/>
                <a:sym typeface="Courier New" charset="0"/>
              </a:rPr>
              <a:t>@landlessness</a:t>
            </a:r>
            <a:endParaRPr lang="en-US" sz="2800" dirty="0">
              <a:solidFill>
                <a:schemeClr val="bg1"/>
              </a:solidFill>
              <a:latin typeface="Courier New" charset="0"/>
              <a:ea typeface="ＭＳ Ｐゴシック" charset="0"/>
              <a:sym typeface="Courier New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   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643000"/>
              </p:ext>
            </p:extLst>
          </p:nvPr>
        </p:nvGraphicFramePr>
        <p:xfrm>
          <a:off x="304800" y="175710"/>
          <a:ext cx="3886200" cy="6492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2514600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URL</a:t>
                      </a:r>
                      <a:r>
                        <a:rPr lang="en-US" baseline="0" dirty="0" smtClean="0"/>
                        <a:t> Design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Plural nouns for collections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/dogs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ID for </a:t>
                      </a:r>
                      <a:r>
                        <a:rPr lang="en-US" sz="1400" dirty="0" smtClean="0"/>
                        <a:t>entity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/dogs/1234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Associations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/owners/5678/dogs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 HTTP Methods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POST</a:t>
                      </a:r>
                      <a:r>
                        <a:rPr lang="en-US" sz="1200" b="0" baseline="0" dirty="0" smtClean="0">
                          <a:latin typeface="Consolas"/>
                          <a:cs typeface="Consolas"/>
                        </a:rPr>
                        <a:t> </a:t>
                      </a: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GET PUT DELETE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Bias toward</a:t>
                      </a:r>
                      <a:r>
                        <a:rPr lang="en-US" sz="1400" baseline="0" dirty="0" smtClean="0"/>
                        <a:t> c</a:t>
                      </a:r>
                      <a:r>
                        <a:rPr lang="en-US" sz="1400" dirty="0" smtClean="0"/>
                        <a:t>oncrete names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/dogs (not animals)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Multiple formats in URL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/</a:t>
                      </a:r>
                      <a:r>
                        <a:rPr lang="en-US" sz="1200" b="0" dirty="0" err="1" smtClean="0">
                          <a:latin typeface="Consolas"/>
                          <a:cs typeface="Consolas"/>
                        </a:rPr>
                        <a:t>dogs.json</a:t>
                      </a:r>
                      <a:endParaRPr lang="en-US" sz="1200" b="0" dirty="0" smtClean="0">
                        <a:latin typeface="Consolas"/>
                        <a:cs typeface="Consolas"/>
                      </a:endParaRPr>
                    </a:p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/</a:t>
                      </a:r>
                      <a:r>
                        <a:rPr lang="en-US" sz="1200" b="0" dirty="0" err="1" smtClean="0">
                          <a:latin typeface="Consolas"/>
                          <a:cs typeface="Consolas"/>
                        </a:rPr>
                        <a:t>dogs.xml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Paginate with limit and offset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?limit=10&amp;offset=0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Query </a:t>
                      </a:r>
                      <a:r>
                        <a:rPr lang="en-US" sz="1400" dirty="0" err="1" smtClean="0"/>
                        <a:t>params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?color=</a:t>
                      </a:r>
                      <a:r>
                        <a:rPr lang="en-US" sz="1200" b="0" dirty="0" err="1" smtClean="0">
                          <a:latin typeface="Consolas"/>
                          <a:cs typeface="Consolas"/>
                        </a:rPr>
                        <a:t>red&amp;state</a:t>
                      </a: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=running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Partial selection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?fields=</a:t>
                      </a:r>
                      <a:r>
                        <a:rPr lang="en-US" sz="1200" b="0" dirty="0" err="1" smtClean="0">
                          <a:latin typeface="Consolas"/>
                          <a:cs typeface="Consolas"/>
                        </a:rPr>
                        <a:t>name,state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Use medial capitalization</a:t>
                      </a:r>
                      <a:r>
                        <a:rPr lang="en-US" sz="1400" baseline="0" dirty="0" smtClean="0"/>
                        <a:t>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"</a:t>
                      </a:r>
                      <a:r>
                        <a:rPr lang="en-US" sz="1200" b="0" dirty="0" err="1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createdAt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": 1320296464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err="1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myObject.createdAt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;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Use verbs for non-resource requests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/</a:t>
                      </a:r>
                      <a:r>
                        <a:rPr lang="en-US" sz="1100" b="0" dirty="0" err="1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convert?from</a:t>
                      </a:r>
                      <a:r>
                        <a:rPr lang="en-US" sz="1100" b="0" dirty="0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=</a:t>
                      </a:r>
                      <a:r>
                        <a:rPr lang="en-US" sz="1100" b="0" dirty="0" err="1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EUR&amp;to</a:t>
                      </a:r>
                      <a:r>
                        <a:rPr lang="en-US" sz="1100" b="0" dirty="0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=</a:t>
                      </a:r>
                      <a:r>
                        <a:rPr lang="en-US" sz="1100" b="0" dirty="0" err="1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CNY&amp;amount</a:t>
                      </a:r>
                      <a:r>
                        <a:rPr lang="en-US" sz="1100" b="0" dirty="0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=100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Search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/</a:t>
                      </a:r>
                      <a:r>
                        <a:rPr lang="en-US" sz="1100" b="0" dirty="0" err="1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search?q</a:t>
                      </a:r>
                      <a:r>
                        <a:rPr lang="en-US" sz="1100" b="0" dirty="0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=happy%2Blabrador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DNS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 err="1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api.foo.com</a:t>
                      </a:r>
                      <a:endParaRPr lang="en-US" sz="1100" b="0" dirty="0" smtClean="0">
                        <a:solidFill>
                          <a:schemeClr val="tx1"/>
                        </a:solidFill>
                        <a:latin typeface="Consolas"/>
                        <a:ea typeface="ＭＳ Ｐゴシック" charset="0"/>
                        <a:cs typeface="Consolas"/>
                        <a:sym typeface="Courier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 err="1" smtClean="0">
                          <a:solidFill>
                            <a:schemeClr val="tx1"/>
                          </a:solidFill>
                          <a:latin typeface="Consolas"/>
                          <a:ea typeface="ＭＳ Ｐゴシック" charset="0"/>
                          <a:cs typeface="Consolas"/>
                          <a:sym typeface="Courier" charset="0"/>
                        </a:rPr>
                        <a:t>developers.foo.com</a:t>
                      </a:r>
                      <a:endParaRPr lang="en-US" sz="1100" b="0" dirty="0" smtClean="0">
                        <a:solidFill>
                          <a:schemeClr val="tx1"/>
                        </a:solidFill>
                        <a:latin typeface="Consolas"/>
                        <a:ea typeface="ＭＳ Ｐゴシック" charset="0"/>
                        <a:cs typeface="Consolas"/>
                        <a:sym typeface="Courier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548378"/>
              </p:ext>
            </p:extLst>
          </p:nvPr>
        </p:nvGraphicFramePr>
        <p:xfrm>
          <a:off x="4495800" y="2450054"/>
          <a:ext cx="4419600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9859"/>
                <a:gridCol w="2859741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Errors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8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Status Codes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urier"/>
                          <a:cs typeface="Courier"/>
                        </a:rPr>
                        <a:t>200 201 304 400 401 403 404 500</a:t>
                      </a:r>
                      <a:endParaRPr lang="en-US" sz="1200" b="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Verbose</a:t>
                      </a:r>
                      <a:r>
                        <a:rPr lang="en-US" sz="1400" baseline="0" dirty="0" smtClean="0"/>
                        <a:t> messages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urier"/>
                          <a:cs typeface="Courier"/>
                        </a:rPr>
                        <a:t>{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latin typeface="Courier"/>
                          <a:ea typeface="ＭＳ Ｐゴシック" charset="0"/>
                          <a:cs typeface="Courier"/>
                          <a:sym typeface="Courier" charset="0"/>
                        </a:rPr>
                        <a:t>"</a:t>
                      </a:r>
                      <a:r>
                        <a:rPr lang="en-US" sz="1200" b="0" dirty="0" err="1" smtClean="0">
                          <a:solidFill>
                            <a:schemeClr val="tx1"/>
                          </a:solidFill>
                          <a:latin typeface="Courier"/>
                          <a:ea typeface="ＭＳ Ｐゴシック" charset="0"/>
                          <a:cs typeface="Courier"/>
                          <a:sym typeface="Courier" charset="0"/>
                        </a:rPr>
                        <a:t>msg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latin typeface="Courier"/>
                          <a:ea typeface="ＭＳ Ｐゴシック" charset="0"/>
                          <a:cs typeface="Courier"/>
                          <a:sym typeface="Courier" charset="0"/>
                        </a:rPr>
                        <a:t>":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  <a:latin typeface="Courier"/>
                          <a:ea typeface="ＭＳ Ｐゴシック" charset="0"/>
                          <a:cs typeface="Courier"/>
                          <a:sym typeface="Courier" charset="0"/>
                        </a:rPr>
                        <a:t> 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latin typeface="Courier"/>
                          <a:ea typeface="ＭＳ Ｐゴシック" charset="0"/>
                          <a:cs typeface="Courier"/>
                          <a:sym typeface="Courier" charset="0"/>
                        </a:rPr>
                        <a:t>"verbose, plain</a:t>
                      </a:r>
                      <a:r>
                        <a:rPr lang="en-US" sz="1200" b="0" baseline="0" dirty="0" smtClean="0">
                          <a:solidFill>
                            <a:schemeClr val="tx1"/>
                          </a:solidFill>
                          <a:latin typeface="Courier"/>
                          <a:ea typeface="ＭＳ Ｐゴシック" charset="0"/>
                          <a:cs typeface="Courier"/>
                          <a:sym typeface="Courier" charset="0"/>
                        </a:rPr>
                        <a:t> language hints</a:t>
                      </a:r>
                      <a:r>
                        <a:rPr lang="en-US" sz="1200" b="0" dirty="0" smtClean="0">
                          <a:solidFill>
                            <a:schemeClr val="tx1"/>
                          </a:solidFill>
                          <a:latin typeface="Courier"/>
                          <a:ea typeface="ＭＳ Ｐゴシック" charset="0"/>
                          <a:cs typeface="Courier"/>
                          <a:sym typeface="Courier" charset="0"/>
                        </a:rPr>
                        <a:t>"</a:t>
                      </a:r>
                      <a:r>
                        <a:rPr lang="en-US" sz="1200" b="0" dirty="0" smtClean="0">
                          <a:latin typeface="Courier"/>
                          <a:cs typeface="Courier"/>
                        </a:rPr>
                        <a:t>}</a:t>
                      </a:r>
                      <a:endParaRPr lang="en-US" sz="1200" b="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528456"/>
              </p:ext>
            </p:extLst>
          </p:nvPr>
        </p:nvGraphicFramePr>
        <p:xfrm>
          <a:off x="4495800" y="175710"/>
          <a:ext cx="4419600" cy="20472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9859"/>
                <a:gridCol w="2859741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Versioning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Include version in URL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urier"/>
                          <a:cs typeface="Courier"/>
                        </a:rPr>
                        <a:t>/v1/dogs</a:t>
                      </a:r>
                      <a:endParaRPr lang="en-US" sz="1200" b="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Keep one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previous version long enough for developers</a:t>
                      </a:r>
                      <a:r>
                        <a:rPr lang="en-US" sz="1400" baseline="0" dirty="0" smtClean="0"/>
                        <a:t> to migrate</a:t>
                      </a:r>
                      <a:r>
                        <a:rPr lang="en-US" sz="1400" dirty="0" smtClean="0"/>
                        <a:t>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urier"/>
                          <a:cs typeface="Courier"/>
                        </a:rPr>
                        <a:t>/v1/dogs</a:t>
                      </a:r>
                    </a:p>
                    <a:p>
                      <a:r>
                        <a:rPr lang="en-US" sz="1200" b="0" dirty="0" smtClean="0">
                          <a:latin typeface="Courier"/>
                          <a:cs typeface="Courier"/>
                        </a:rPr>
                        <a:t>/v2/dogs</a:t>
                      </a:r>
                      <a:endParaRPr lang="en-US" sz="1200" b="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111604"/>
              </p:ext>
            </p:extLst>
          </p:nvPr>
        </p:nvGraphicFramePr>
        <p:xfrm>
          <a:off x="4495800" y="3962400"/>
          <a:ext cx="4419600" cy="26568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9859"/>
                <a:gridCol w="2859741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Client Considerations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Client does not support HTTP status</a:t>
                      </a:r>
                      <a:r>
                        <a:rPr lang="en-US" sz="1400" baseline="0" dirty="0" smtClean="0"/>
                        <a:t> codes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?</a:t>
                      </a:r>
                      <a:r>
                        <a:rPr lang="en-US" sz="1200" b="0" dirty="0" err="1" smtClean="0">
                          <a:latin typeface="Consolas"/>
                          <a:cs typeface="Consolas"/>
                        </a:rPr>
                        <a:t>suppress_response_codes</a:t>
                      </a: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=true</a:t>
                      </a:r>
                      <a:endParaRPr lang="en-US" sz="1200" b="0" dirty="0">
                        <a:latin typeface="Consolas"/>
                        <a:cs typeface="Consola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Client does not support HTTP methods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GET /</a:t>
                      </a:r>
                      <a:r>
                        <a:rPr lang="en-US" sz="1200" b="0" dirty="0" err="1" smtClean="0">
                          <a:latin typeface="Consolas"/>
                          <a:cs typeface="Consolas"/>
                        </a:rPr>
                        <a:t>dogs?method</a:t>
                      </a: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=post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GET /dogs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GET /</a:t>
                      </a:r>
                      <a:r>
                        <a:rPr lang="en-US" sz="1200" b="0" dirty="0" err="1" smtClean="0">
                          <a:latin typeface="Consolas"/>
                          <a:cs typeface="Consolas"/>
                        </a:rPr>
                        <a:t>dogs?method</a:t>
                      </a: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=put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GET /</a:t>
                      </a:r>
                      <a:r>
                        <a:rPr lang="en-US" sz="1200" b="0" dirty="0" err="1" smtClean="0">
                          <a:latin typeface="Consolas"/>
                          <a:cs typeface="Consolas"/>
                        </a:rPr>
                        <a:t>dogs?method</a:t>
                      </a: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=delete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Complement API with</a:t>
                      </a:r>
                      <a:r>
                        <a:rPr lang="en-US" sz="1400" baseline="0" dirty="0" smtClean="0"/>
                        <a:t> SDK and code libraries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1. JavaScript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2. …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 smtClean="0">
                          <a:latin typeface="Consolas"/>
                          <a:cs typeface="Consolas"/>
                        </a:rPr>
                        <a:t>3. …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0469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How do we get started with our API?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8897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0" y="1352550"/>
            <a:ext cx="6731000" cy="5048250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an API Model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733800" y="6534090"/>
            <a:ext cx="43396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www.flickr.com</a:t>
            </a:r>
            <a:r>
              <a:rPr lang="en-US" sz="1000" dirty="0"/>
              <a:t>/photos/</a:t>
            </a:r>
            <a:r>
              <a:rPr lang="en-US" sz="1000" dirty="0" err="1"/>
              <a:t>brent_nashville</a:t>
            </a:r>
            <a:r>
              <a:rPr lang="en-US" sz="1000" dirty="0"/>
              <a:t>/2156695472/in/</a:t>
            </a:r>
            <a:r>
              <a:rPr lang="en-US" sz="1000" dirty="0" err="1"/>
              <a:t>photostream</a:t>
            </a:r>
            <a:r>
              <a:rPr lang="en-US" sz="1000" dirty="0"/>
              <a:t>/</a:t>
            </a: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93625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Go Cowboy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2859" y="1371600"/>
            <a:ext cx="3398282" cy="5105400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4" name="TextBox 3"/>
          <p:cNvSpPr txBox="1"/>
          <p:nvPr/>
        </p:nvSpPr>
        <p:spPr>
          <a:xfrm>
            <a:off x="2819400" y="6459379"/>
            <a:ext cx="5410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www.flickr.com</a:t>
            </a:r>
            <a:r>
              <a:rPr lang="en-US" sz="1000" dirty="0"/>
              <a:t>/photos/theory/3364213389/in/</a:t>
            </a:r>
            <a:r>
              <a:rPr lang="en-US" sz="1000" dirty="0" err="1"/>
              <a:t>photostream</a:t>
            </a:r>
            <a:r>
              <a:rPr lang="en-US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522542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How do we secure our API?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09276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066800" y="876300"/>
            <a:ext cx="7010400" cy="5105400"/>
            <a:chOff x="1066800" y="990600"/>
            <a:chExt cx="7010400" cy="5105400"/>
          </a:xfrm>
        </p:grpSpPr>
        <p:grpSp>
          <p:nvGrpSpPr>
            <p:cNvPr id="11" name="Group 10"/>
            <p:cNvGrpSpPr/>
            <p:nvPr/>
          </p:nvGrpSpPr>
          <p:grpSpPr>
            <a:xfrm>
              <a:off x="1066800" y="990600"/>
              <a:ext cx="7010400" cy="823555"/>
              <a:chOff x="1066800" y="990600"/>
              <a:chExt cx="7010400" cy="823555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1066800" y="1414045"/>
                <a:ext cx="7010400" cy="40011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r>
                  <a:rPr lang="en-US" sz="2000" dirty="0" smtClean="0">
                    <a:latin typeface="Consolas"/>
                    <a:cs typeface="Consolas"/>
                  </a:rPr>
                  <a:t>Authorization: </a:t>
                </a:r>
                <a:r>
                  <a:rPr lang="en-US" sz="2000" dirty="0">
                    <a:latin typeface="Consolas"/>
                    <a:cs typeface="Consolas"/>
                  </a:rPr>
                  <a:t>Basic aWhlYXJ0OmFwaXM=</a:t>
                </a:r>
              </a:p>
            </p:txBody>
          </p:sp>
          <p:sp>
            <p:nvSpPr>
              <p:cNvPr id="3" name="TextBox 2"/>
              <p:cNvSpPr txBox="1"/>
              <p:nvPr/>
            </p:nvSpPr>
            <p:spPr>
              <a:xfrm>
                <a:off x="1066800" y="990600"/>
                <a:ext cx="7010400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000" dirty="0" smtClean="0"/>
                  <a:t>Twitter Streaming API</a:t>
                </a:r>
                <a:endParaRPr lang="en-US" sz="2000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066800" y="2967394"/>
              <a:ext cx="7010400" cy="1137166"/>
              <a:chOff x="1066800" y="2971800"/>
              <a:chExt cx="7010400" cy="1137166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066800" y="3401080"/>
                <a:ext cx="7010400" cy="70788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r>
                  <a:rPr lang="en-US" sz="2000" dirty="0" smtClean="0">
                    <a:latin typeface="Consolas"/>
                    <a:cs typeface="Consolas"/>
                  </a:rPr>
                  <a:t>Authorization: </a:t>
                </a:r>
                <a:r>
                  <a:rPr lang="en-US" sz="2000" dirty="0">
                    <a:latin typeface="Consolas"/>
                    <a:cs typeface="Consolas"/>
                  </a:rPr>
                  <a:t>AWS </a:t>
                </a:r>
                <a:r>
                  <a:rPr lang="en-US" sz="2000" dirty="0" smtClean="0">
                    <a:latin typeface="Consolas"/>
                    <a:cs typeface="Consolas"/>
                  </a:rPr>
                  <a:t>AKIAIOSFODNN7EXAMPLE:frJIUNo</a:t>
                </a:r>
                <a:r>
                  <a:rPr lang="en-US" sz="2000" dirty="0">
                    <a:latin typeface="Consolas"/>
                    <a:cs typeface="Consolas"/>
                  </a:rPr>
                  <a:t>//</a:t>
                </a:r>
                <a:r>
                  <a:rPr lang="en-US" sz="2000" dirty="0" err="1">
                    <a:latin typeface="Consolas"/>
                    <a:cs typeface="Consolas"/>
                  </a:rPr>
                  <a:t>yllqDzg</a:t>
                </a:r>
                <a:r>
                  <a:rPr lang="en-US" sz="2000" dirty="0">
                    <a:latin typeface="Consolas"/>
                    <a:cs typeface="Consolas"/>
                  </a:rPr>
                  <a:t>=</a:t>
                </a: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066800" y="2971800"/>
                <a:ext cx="7010400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000" dirty="0" smtClean="0"/>
                  <a:t>Amazon Web Services API</a:t>
                </a:r>
                <a:endParaRPr lang="en-US" sz="2000" dirty="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1066800" y="5257800"/>
              <a:ext cx="7010400" cy="838200"/>
              <a:chOff x="1066800" y="5257800"/>
              <a:chExt cx="7010400" cy="838200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066800" y="5695890"/>
                <a:ext cx="7010400" cy="40011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r>
                  <a:rPr lang="en-US" sz="2000" dirty="0" smtClean="0">
                    <a:latin typeface="Consolas"/>
                    <a:cs typeface="Consolas"/>
                  </a:rPr>
                  <a:t>Authorization</a:t>
                </a:r>
                <a:r>
                  <a:rPr lang="en-US" sz="2000" dirty="0">
                    <a:latin typeface="Consolas"/>
                    <a:cs typeface="Consolas"/>
                  </a:rPr>
                  <a:t>: Bearer 1/fFBGRNJru1FQd44AzqT3Zg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066800" y="5257800"/>
                <a:ext cx="7010400" cy="400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000" dirty="0" smtClean="0"/>
                  <a:t>Google API	</a:t>
                </a:r>
                <a:endParaRPr lang="en-US" sz="2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61686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C2C2C">
                    <a:alpha val="0"/>
                  </a:srgbClr>
                </a:solidFill>
              </a:rPr>
              <a:t>Preferred Authorization</a:t>
            </a:r>
            <a:endParaRPr lang="en-US" dirty="0">
              <a:solidFill>
                <a:srgbClr val="2C2C2C">
                  <a:alpha val="0"/>
                </a:srgb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066800" y="2891135"/>
            <a:ext cx="7010400" cy="1075730"/>
            <a:chOff x="1066800" y="2296180"/>
            <a:chExt cx="7010400" cy="1075730"/>
          </a:xfrm>
        </p:grpSpPr>
        <p:sp>
          <p:nvSpPr>
            <p:cNvPr id="3" name="TextBox 2"/>
            <p:cNvSpPr txBox="1"/>
            <p:nvPr/>
          </p:nvSpPr>
          <p:spPr>
            <a:xfrm>
              <a:off x="1066800" y="2971800"/>
              <a:ext cx="7010400" cy="4001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r>
                <a:rPr lang="en-US" sz="2000" dirty="0" smtClean="0">
                  <a:latin typeface="Consolas"/>
                  <a:cs typeface="Consolas"/>
                </a:rPr>
                <a:t>Authorization</a:t>
              </a:r>
              <a:r>
                <a:rPr lang="en-US" sz="2000" dirty="0">
                  <a:latin typeface="Consolas"/>
                  <a:cs typeface="Consolas"/>
                </a:rPr>
                <a:t>: </a:t>
              </a:r>
              <a:r>
                <a:rPr lang="en-US" sz="2000" b="1" dirty="0">
                  <a:latin typeface="Consolas"/>
                  <a:cs typeface="Consolas"/>
                </a:rPr>
                <a:t>Bearer </a:t>
              </a:r>
              <a:r>
                <a:rPr lang="en-US" sz="2000" dirty="0">
                  <a:latin typeface="Consolas"/>
                  <a:cs typeface="Consolas"/>
                </a:rPr>
                <a:t>1/fFBGRNJru1FQd44AzqT3Zg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066800" y="2296180"/>
              <a:ext cx="701040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 smtClean="0"/>
                <a:t>OAuth2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35961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/>
              <a:t>How do </a:t>
            </a:r>
            <a:r>
              <a:rPr lang="en-US" sz="2800" dirty="0" smtClean="0"/>
              <a:t>approach message design?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4233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Support multiple formats JSON and XML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98988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Make JSON the default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291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>
            <a:spLocks/>
          </p:cNvSpPr>
          <p:nvPr/>
        </p:nvSpPr>
        <p:spPr bwMode="auto">
          <a:xfrm>
            <a:off x="571500" y="381000"/>
            <a:ext cx="79883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r>
              <a:rPr lang="en-US" sz="2800" b="1" dirty="0" err="1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groups.google.com</a:t>
            </a:r>
            <a:r>
              <a:rPr lang="en-US" sz="2800" b="1" dirty="0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/group/</a:t>
            </a:r>
            <a:r>
              <a:rPr lang="en-US" sz="2800" b="1" dirty="0" err="1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api</a:t>
            </a:r>
            <a:r>
              <a:rPr lang="en-US" sz="2800" b="1" dirty="0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-craft</a:t>
            </a:r>
          </a:p>
        </p:txBody>
      </p:sp>
      <p:pic>
        <p:nvPicPr>
          <p:cNvPr id="9" name="Picture 8" descr="Screen Shot 2012-01-25 at 10.56.51 AM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8800" y="1066800"/>
            <a:ext cx="5486400" cy="540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0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/>
              <a:t>How do we represent single items</a:t>
            </a:r>
            <a:r>
              <a:rPr lang="en-US" sz="2800" dirty="0" smtClean="0"/>
              <a:t>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87654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152400" y="152400"/>
            <a:ext cx="88519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/>
          <a:lstStyle/>
          <a:p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8442325" y="6467475"/>
            <a:ext cx="24447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 algn="r">
              <a:defRPr/>
            </a:pPr>
            <a:fld id="{5796C306-6538-FE47-997E-FD95B1AB3162}" type="slidenum">
              <a:rPr lang="en-US" smtClean="0">
                <a:solidFill>
                  <a:srgbClr val="878787"/>
                </a:solidFill>
                <a:latin typeface="Calibri" charset="0"/>
                <a:cs typeface="Calibri" charset="0"/>
                <a:sym typeface="Calibri" charset="0"/>
              </a:rPr>
              <a:pPr algn="r">
                <a:defRPr/>
              </a:pPr>
              <a:t>21</a:t>
            </a:fld>
            <a:endParaRPr lang="en-US" smtClean="0">
              <a:solidFill>
                <a:srgbClr val="878787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228600" y="234950"/>
            <a:ext cx="26670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Twitter</a:t>
            </a:r>
            <a:endParaRPr lang="en-US" sz="2000" dirty="0">
              <a:solidFill>
                <a:schemeClr val="tx1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  <p:sp>
        <p:nvSpPr>
          <p:cNvPr id="7" name="Rectangle 7"/>
          <p:cNvSpPr>
            <a:spLocks/>
          </p:cNvSpPr>
          <p:nvPr/>
        </p:nvSpPr>
        <p:spPr bwMode="auto">
          <a:xfrm>
            <a:off x="3276600" y="234950"/>
            <a:ext cx="25908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Foursquare</a:t>
            </a:r>
            <a:endParaRPr lang="en-US" sz="2000" dirty="0">
              <a:solidFill>
                <a:schemeClr val="tx1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  <p:sp>
        <p:nvSpPr>
          <p:cNvPr id="8" name="Rectangle 8"/>
          <p:cNvSpPr>
            <a:spLocks/>
          </p:cNvSpPr>
          <p:nvPr/>
        </p:nvSpPr>
        <p:spPr bwMode="auto">
          <a:xfrm>
            <a:off x="62484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meta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{…},  </a:t>
            </a:r>
          </a:p>
          <a:p>
            <a:pPr algn="l"/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"data":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{}</a:t>
            </a:r>
          </a:p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</a:p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endParaRPr lang="en-US" sz="1000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  <p:sp>
        <p:nvSpPr>
          <p:cNvPr id="9" name="Rectangle 9"/>
          <p:cNvSpPr>
            <a:spLocks/>
          </p:cNvSpPr>
          <p:nvPr/>
        </p:nvSpPr>
        <p:spPr bwMode="auto">
          <a:xfrm>
            <a:off x="6248400" y="234950"/>
            <a:ext cx="26670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err="1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Instagram</a:t>
            </a:r>
            <a:endParaRPr lang="en-US" sz="2000" dirty="0">
              <a:solidFill>
                <a:schemeClr val="tx1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  <p:sp>
        <p:nvSpPr>
          <p:cNvPr id="10" name="Rectangle 8"/>
          <p:cNvSpPr>
            <a:spLocks/>
          </p:cNvSpPr>
          <p:nvPr/>
        </p:nvSpPr>
        <p:spPr bwMode="auto">
          <a:xfrm>
            <a:off x="32385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1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meta"</a:t>
            </a:r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 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notifications"</a:t>
            </a:r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</a:t>
            </a:r>
            <a:r>
              <a:rPr lang="en-US" sz="1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[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…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]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response":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{}</a:t>
            </a:r>
            <a:endParaRPr lang="en-US" sz="1000" dirty="0" smtClean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pPr algn="l"/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  <a:endParaRPr lang="en-US" sz="1000" b="1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  <p:sp>
        <p:nvSpPr>
          <p:cNvPr id="11" name="Rectangle 8"/>
          <p:cNvSpPr>
            <a:spLocks/>
          </p:cNvSpPr>
          <p:nvPr/>
        </p:nvSpPr>
        <p:spPr bwMode="auto">
          <a:xfrm>
            <a:off x="2286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created_at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"Thu Jan 10 08:44:59 +0000 2013",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"id":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289291736440791040,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id_str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"289291736440791040",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"text"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"@landlessness here's one for you: 50-year plan to fix Detroit\n\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nhttp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://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t.co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/kJ2l1FZv",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"source"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"&lt;a 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href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="http://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twitter.com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/download/android" 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rel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="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nofollow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"&gt;Twitter for Android&lt;/a&gt;",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"truncated"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in_reply_to_status_id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null,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in_reply_to_status_id_str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null,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in_reply_to_user_id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41020312,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in_reply_to_user_id_str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"41020312",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in_reply_to_screen_name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"landlessness",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"user"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geo"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coordinates"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place"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"contributors”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:{…},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retweet_count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0,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"entities"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favorited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retweeted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possibly_sensitive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  <a:endParaRPr lang="en-US" sz="1000" b="1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6267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152400" y="152400"/>
            <a:ext cx="88519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/>
          <a:lstStyle/>
          <a:p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8442325" y="6467475"/>
            <a:ext cx="24447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 algn="r">
              <a:defRPr/>
            </a:pPr>
            <a:fld id="{5796C306-6538-FE47-997E-FD95B1AB3162}" type="slidenum">
              <a:rPr lang="en-US" smtClean="0">
                <a:solidFill>
                  <a:srgbClr val="878787"/>
                </a:solidFill>
                <a:latin typeface="Calibri" charset="0"/>
                <a:cs typeface="Calibri" charset="0"/>
                <a:sym typeface="Calibri" charset="0"/>
              </a:rPr>
              <a:pPr algn="r">
                <a:defRPr/>
              </a:pPr>
              <a:t>22</a:t>
            </a:fld>
            <a:endParaRPr lang="en-US" smtClean="0">
              <a:solidFill>
                <a:srgbClr val="878787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228600" y="234950"/>
            <a:ext cx="26670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Twitter</a:t>
            </a:r>
            <a:endParaRPr lang="en-US" sz="2000" dirty="0">
              <a:solidFill>
                <a:schemeClr val="tx1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  <p:sp>
        <p:nvSpPr>
          <p:cNvPr id="7" name="Rectangle 7"/>
          <p:cNvSpPr>
            <a:spLocks/>
          </p:cNvSpPr>
          <p:nvPr/>
        </p:nvSpPr>
        <p:spPr bwMode="auto">
          <a:xfrm>
            <a:off x="3276600" y="234950"/>
            <a:ext cx="25908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Foursquare</a:t>
            </a:r>
            <a:endParaRPr lang="en-US" sz="2000" dirty="0">
              <a:solidFill>
                <a:schemeClr val="tx1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  <p:sp>
        <p:nvSpPr>
          <p:cNvPr id="8" name="Rectangle 8"/>
          <p:cNvSpPr>
            <a:spLocks/>
          </p:cNvSpPr>
          <p:nvPr/>
        </p:nvSpPr>
        <p:spPr bwMode="auto">
          <a:xfrm>
            <a:off x="62484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meta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{…},  </a:t>
            </a:r>
          </a:p>
          <a:p>
            <a:pPr algn="l"/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"data":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{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attribution":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</a:p>
          <a:p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"type":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image",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location":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</a:p>
          <a:p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"comments":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filter":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"Sierra",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 smtClean="0">
                <a:latin typeface="Consolas"/>
                <a:ea typeface="ＭＳ Ｐゴシック" charset="0"/>
                <a:cs typeface="Consolas"/>
                <a:sym typeface="Courier" charset="0"/>
              </a:rPr>
              <a:t>created_time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"1357826573",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link":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"http://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instagr.am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/p/UTk5Xut3gN/",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likes":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"images":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{…},</a:t>
            </a:r>
          </a:p>
          <a:p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"caption":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{…},</a:t>
            </a:r>
          </a:p>
          <a:p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user_has_liked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false,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id":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"365798266911553549_3573549",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user":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}</a:t>
            </a:r>
          </a:p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</a:p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endParaRPr lang="en-US" sz="1000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  <p:sp>
        <p:nvSpPr>
          <p:cNvPr id="9" name="Rectangle 9"/>
          <p:cNvSpPr>
            <a:spLocks/>
          </p:cNvSpPr>
          <p:nvPr/>
        </p:nvSpPr>
        <p:spPr bwMode="auto">
          <a:xfrm>
            <a:off x="6248400" y="234950"/>
            <a:ext cx="26670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err="1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Instagram</a:t>
            </a:r>
            <a:endParaRPr lang="en-US" sz="2000" dirty="0">
              <a:solidFill>
                <a:schemeClr val="tx1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  <p:sp>
        <p:nvSpPr>
          <p:cNvPr id="10" name="Rectangle 8"/>
          <p:cNvSpPr>
            <a:spLocks/>
          </p:cNvSpPr>
          <p:nvPr/>
        </p:nvSpPr>
        <p:spPr bwMode="auto">
          <a:xfrm>
            <a:off x="32385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1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meta"</a:t>
            </a:r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 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notifications"</a:t>
            </a:r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</a:t>
            </a:r>
            <a:r>
              <a:rPr lang="en-US" sz="1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[…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]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response":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{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 smtClean="0">
                <a:latin typeface="Consolas"/>
                <a:ea typeface="ＭＳ Ｐゴシック" charset="0"/>
                <a:cs typeface="Consolas"/>
                <a:sym typeface="Courier" charset="0"/>
              </a:rPr>
              <a:t>checkin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{</a:t>
            </a: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id":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"50eeff78e4b0f8e9624ea5f8",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createdAt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1357840248,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type":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checkin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shout":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"Pharmacy #DRUGS!!! #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ToothPulled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:(",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timeZone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"America/Detroit",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timeZoneOffset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-300,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user":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{…},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venue":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{…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"source":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}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  <a:endParaRPr lang="en-US" sz="1000" dirty="0" smtClean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pPr algn="l"/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  <a:endParaRPr lang="en-US" sz="1000" b="1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  <p:sp>
        <p:nvSpPr>
          <p:cNvPr id="11" name="Rectangle 8"/>
          <p:cNvSpPr>
            <a:spLocks/>
          </p:cNvSpPr>
          <p:nvPr/>
        </p:nvSpPr>
        <p:spPr bwMode="auto">
          <a:xfrm>
            <a:off x="2286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created_at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"Thu Jan 10 08:44:59 +0000 2013",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"id":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289291736440791040,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id_str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"289291736440791040",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"text"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"@landlessness here's one for you: 50-year plan to fix Detroit\n\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nhttp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://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t.co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/kJ2l1FZv",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"source"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"&lt;a 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href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="http://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twitter.com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/download/android" 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rel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="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nofollow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"&gt;Twitter for Android&lt;/a&gt;",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"truncated"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in_reply_to_status_id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null,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in_reply_to_status_id_str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null,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in_reply_to_user_id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41020312,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in_reply_to_user_id_str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"41020312",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in_reply_to_screen_name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"landlessness",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"user"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geo"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coordinates"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place"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"contributors”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:{…},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retweet_count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0,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"entities"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favorited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retweeted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possibly_sensitive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  <a:endParaRPr lang="en-US" sz="1000" b="1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364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152400" y="152400"/>
            <a:ext cx="88519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/>
          <a:lstStyle/>
          <a:p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8442325" y="6467475"/>
            <a:ext cx="24447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 algn="r">
              <a:defRPr/>
            </a:pPr>
            <a:fld id="{5796C306-6538-FE47-997E-FD95B1AB3162}" type="slidenum">
              <a:rPr lang="en-US" smtClean="0">
                <a:solidFill>
                  <a:srgbClr val="878787"/>
                </a:solidFill>
                <a:latin typeface="Calibri" charset="0"/>
                <a:cs typeface="Calibri" charset="0"/>
                <a:sym typeface="Calibri" charset="0"/>
              </a:rPr>
              <a:pPr algn="r">
                <a:defRPr/>
              </a:pPr>
              <a:t>23</a:t>
            </a:fld>
            <a:endParaRPr lang="en-US" smtClean="0">
              <a:solidFill>
                <a:srgbClr val="878787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95300" y="1981200"/>
            <a:ext cx="8153400" cy="2324100"/>
            <a:chOff x="457200" y="1981200"/>
            <a:chExt cx="8153400" cy="2324100"/>
          </a:xfrm>
        </p:grpSpPr>
        <p:sp>
          <p:nvSpPr>
            <p:cNvPr id="7" name="Rectangle 7"/>
            <p:cNvSpPr>
              <a:spLocks/>
            </p:cNvSpPr>
            <p:nvPr/>
          </p:nvSpPr>
          <p:spPr bwMode="auto">
            <a:xfrm>
              <a:off x="457200" y="1981200"/>
              <a:ext cx="4762500" cy="520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2000" dirty="0" smtClean="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Take the best of </a:t>
              </a:r>
              <a:r>
                <a:rPr lang="en-US" sz="2000" dirty="0" smtClean="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Foursquare and </a:t>
              </a:r>
              <a:r>
                <a:rPr lang="en-US" sz="2000" dirty="0" err="1" smtClean="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Instagram</a:t>
              </a:r>
              <a:endParaRPr lang="en-US" sz="2000" dirty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endParaRPr>
            </a:p>
          </p:txBody>
        </p:sp>
        <p:sp>
          <p:nvSpPr>
            <p:cNvPr id="10" name="Rectangle 8"/>
            <p:cNvSpPr>
              <a:spLocks/>
            </p:cNvSpPr>
            <p:nvPr/>
          </p:nvSpPr>
          <p:spPr bwMode="auto">
            <a:xfrm>
              <a:off x="457200" y="2552700"/>
              <a:ext cx="8153400" cy="1752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l"/>
              <a:r>
                <a:rPr lang="en-US" sz="2000" dirty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{</a:t>
              </a:r>
            </a:p>
            <a:p>
              <a:r>
                <a:rPr lang="en-US" sz="2000" b="1" dirty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 </a:t>
              </a:r>
              <a:r>
                <a:rPr lang="en-US" sz="2000" b="1" dirty="0">
                  <a:latin typeface="Consolas"/>
                  <a:ea typeface="ＭＳ Ｐゴシック" charset="0"/>
                  <a:cs typeface="Consolas"/>
                  <a:sym typeface="Courier" charset="0"/>
                </a:rPr>
                <a:t>"</a:t>
              </a:r>
              <a:r>
                <a:rPr lang="en-US" sz="2000" b="1" dirty="0" smtClean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meta"</a:t>
              </a:r>
              <a:r>
                <a:rPr lang="en-US" sz="2000" b="1" dirty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: </a:t>
              </a:r>
              <a:r>
                <a:rPr lang="en-US" sz="2000" dirty="0" smtClean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{…},</a:t>
              </a:r>
              <a:endParaRPr lang="en-US" sz="2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endParaRPr>
            </a:p>
            <a:p>
              <a:r>
                <a:rPr lang="en-US" sz="2000" b="1" dirty="0" smtClean="0">
                  <a:latin typeface="Consolas"/>
                  <a:ea typeface="ＭＳ Ｐゴシック" charset="0"/>
                  <a:cs typeface="Consolas"/>
                  <a:sym typeface="Courier" charset="0"/>
                </a:rPr>
                <a:t> </a:t>
              </a:r>
              <a:r>
                <a:rPr lang="en-US" sz="2000" b="1" dirty="0">
                  <a:latin typeface="Consolas"/>
                  <a:ea typeface="ＭＳ Ｐゴシック" charset="0"/>
                  <a:cs typeface="Consolas"/>
                  <a:sym typeface="Courier" charset="0"/>
                </a:rPr>
                <a:t>"</a:t>
              </a:r>
              <a:r>
                <a:rPr lang="en-US" sz="2000" b="1" dirty="0" smtClean="0">
                  <a:latin typeface="Consolas"/>
                  <a:ea typeface="ＭＳ Ｐゴシック" charset="0"/>
                  <a:cs typeface="Consolas"/>
                  <a:sym typeface="Courier" charset="0"/>
                </a:rPr>
                <a:t>dog":</a:t>
              </a:r>
              <a:r>
                <a:rPr lang="en-US" sz="2000" dirty="0" smtClean="0">
                  <a:latin typeface="Consolas"/>
                  <a:ea typeface="ＭＳ Ｐゴシック" charset="0"/>
                  <a:cs typeface="Consolas"/>
                  <a:sym typeface="Courier" charset="0"/>
                </a:rPr>
                <a:t> {…}</a:t>
              </a:r>
              <a:endParaRPr lang="en-US" sz="2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endParaRPr>
            </a:p>
            <a:p>
              <a:r>
                <a:rPr lang="en-US" sz="2000" b="1" dirty="0">
                  <a:latin typeface="Consolas"/>
                  <a:ea typeface="ＭＳ Ｐゴシック" charset="0"/>
                  <a:cs typeface="Consolas"/>
                  <a:sym typeface="Courier" charset="0"/>
                </a:rPr>
                <a:t> "notifications":</a:t>
              </a:r>
              <a:r>
                <a:rPr lang="en-US" sz="2000" dirty="0">
                  <a:latin typeface="Consolas"/>
                  <a:ea typeface="ＭＳ Ｐゴシック" charset="0"/>
                  <a:cs typeface="Consolas"/>
                  <a:sym typeface="Courier" charset="0"/>
                </a:rPr>
                <a:t> </a:t>
              </a:r>
              <a:r>
                <a:rPr lang="en-US" sz="2000" dirty="0" smtClean="0">
                  <a:latin typeface="Consolas"/>
                  <a:ea typeface="ＭＳ Ｐゴシック" charset="0"/>
                  <a:cs typeface="Consolas"/>
                  <a:sym typeface="Courier" charset="0"/>
                </a:rPr>
                <a:t>[…],</a:t>
              </a:r>
              <a:endParaRPr lang="en-US" sz="2000" dirty="0">
                <a:latin typeface="Consolas"/>
                <a:ea typeface="ＭＳ Ｐゴシック" charset="0"/>
                <a:cs typeface="Consolas"/>
                <a:sym typeface="Courier" charset="0"/>
              </a:endParaRPr>
            </a:p>
            <a:p>
              <a:pPr algn="l"/>
              <a:r>
                <a:rPr lang="en-US" sz="2000" b="1" dirty="0" smtClean="0">
                  <a:latin typeface="Consolas"/>
                  <a:ea typeface="ＭＳ Ｐゴシック" charset="0"/>
                  <a:cs typeface="Consolas"/>
                  <a:sym typeface="Courier" charset="0"/>
                </a:rPr>
                <a:t>}</a:t>
              </a:r>
              <a:endParaRPr lang="en-US" sz="2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2147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/>
              <a:t>How do we represent </a:t>
            </a:r>
            <a:r>
              <a:rPr lang="en-US" sz="2800" dirty="0" smtClean="0"/>
              <a:t>collections?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91808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152400" y="152400"/>
            <a:ext cx="88519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/>
          <a:lstStyle/>
          <a:p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8442325" y="6467475"/>
            <a:ext cx="24447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 algn="r">
              <a:defRPr/>
            </a:pPr>
            <a:fld id="{5796C306-6538-FE47-997E-FD95B1AB3162}" type="slidenum">
              <a:rPr lang="en-US" smtClean="0">
                <a:solidFill>
                  <a:srgbClr val="878787"/>
                </a:solidFill>
                <a:latin typeface="Calibri" charset="0"/>
                <a:cs typeface="Calibri" charset="0"/>
                <a:sym typeface="Calibri" charset="0"/>
              </a:rPr>
              <a:pPr algn="r">
                <a:defRPr/>
              </a:pPr>
              <a:t>25</a:t>
            </a:fld>
            <a:endParaRPr lang="en-US" smtClean="0">
              <a:solidFill>
                <a:srgbClr val="878787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228600" y="234950"/>
            <a:ext cx="26670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Twitter</a:t>
            </a:r>
            <a:endParaRPr lang="en-US" sz="2000" dirty="0">
              <a:solidFill>
                <a:schemeClr val="tx1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  <p:sp>
        <p:nvSpPr>
          <p:cNvPr id="7" name="Rectangle 7"/>
          <p:cNvSpPr>
            <a:spLocks/>
          </p:cNvSpPr>
          <p:nvPr/>
        </p:nvSpPr>
        <p:spPr bwMode="auto">
          <a:xfrm>
            <a:off x="3276600" y="234950"/>
            <a:ext cx="25908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Foursquare</a:t>
            </a:r>
            <a:endParaRPr lang="en-US" sz="2000" dirty="0">
              <a:solidFill>
                <a:schemeClr val="tx1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  <p:sp>
        <p:nvSpPr>
          <p:cNvPr id="8" name="Rectangle 8"/>
          <p:cNvSpPr>
            <a:spLocks/>
          </p:cNvSpPr>
          <p:nvPr/>
        </p:nvSpPr>
        <p:spPr bwMode="auto">
          <a:xfrm>
            <a:off x="62484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meta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{…},  </a:t>
            </a:r>
          </a:p>
          <a:p>
            <a:pPr algn="l"/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"data":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[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{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attribution":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{…},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type":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"image",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location":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{…},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comments":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{…},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filter":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"Sierra",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created_time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"1357826573",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link":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"http://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instagr.am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/p/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UTk5Xut3gN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/",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likes":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{…},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"images":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{…},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caption":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{…},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user_has_liked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false,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id":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"365798266911553549_3573549",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user":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{…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},</a:t>
            </a:r>
          </a:p>
          <a:p>
            <a:pPr algn="l"/>
            <a:r>
              <a:rPr lang="en-US" sz="1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{…},</a:t>
            </a:r>
          </a:p>
          <a:p>
            <a:pPr algn="l"/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{…}</a:t>
            </a:r>
            <a:endParaRPr lang="en-US" sz="1000" dirty="0" smtClean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pPr algn="l"/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]</a:t>
            </a:r>
            <a:endParaRPr lang="en-US" sz="1000" dirty="0" smtClean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}</a:t>
            </a:r>
          </a:p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</a:p>
          <a:p>
            <a:pPr algn="l"/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endParaRPr lang="en-US" sz="1000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  <p:sp>
        <p:nvSpPr>
          <p:cNvPr id="9" name="Rectangle 9"/>
          <p:cNvSpPr>
            <a:spLocks/>
          </p:cNvSpPr>
          <p:nvPr/>
        </p:nvSpPr>
        <p:spPr bwMode="auto">
          <a:xfrm>
            <a:off x="6248400" y="234950"/>
            <a:ext cx="26670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err="1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Instagram</a:t>
            </a:r>
            <a:endParaRPr lang="en-US" sz="2000" dirty="0">
              <a:solidFill>
                <a:schemeClr val="tx1"/>
              </a:solidFill>
              <a:latin typeface="Calibri" charset="0"/>
              <a:ea typeface="ＭＳ Ｐゴシック" charset="0"/>
              <a:cs typeface="ＭＳ Ｐゴシック" charset="0"/>
              <a:sym typeface="Calibri" charset="0"/>
            </a:endParaRPr>
          </a:p>
        </p:txBody>
      </p:sp>
      <p:sp>
        <p:nvSpPr>
          <p:cNvPr id="10" name="Rectangle 8"/>
          <p:cNvSpPr>
            <a:spLocks/>
          </p:cNvSpPr>
          <p:nvPr/>
        </p:nvSpPr>
        <p:spPr bwMode="auto">
          <a:xfrm>
            <a:off x="32385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1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meta"</a:t>
            </a:r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 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notifications"</a:t>
            </a:r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</a:t>
            </a:r>
            <a:r>
              <a:rPr lang="en-US" sz="1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[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…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]</a:t>
            </a:r>
            <a:r>
              <a:rPr lang="en-US" sz="1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response":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{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"recent":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[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id":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"50eeff78e4b0f8e9624ea5f8",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createdAt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1357840248,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type":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checkin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shout":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"Pharmacy #DRUGS!!! #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ToothPulled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:(",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timeZone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"America/Detroit",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  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timeZoneOffset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-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300,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user":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{…},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venue":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{…}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},</a:t>
            </a:r>
          </a:p>
          <a:p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{…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},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{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…}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</a:p>
          <a:p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]</a:t>
            </a:r>
          </a:p>
          <a:p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  <a:endParaRPr lang="en-US" sz="1000" dirty="0" smtClean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pPr algn="l"/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  <a:endParaRPr lang="en-US" sz="1000" b="1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  <p:sp>
        <p:nvSpPr>
          <p:cNvPr id="11" name="Rectangle 8"/>
          <p:cNvSpPr>
            <a:spLocks/>
          </p:cNvSpPr>
          <p:nvPr/>
        </p:nvSpPr>
        <p:spPr bwMode="auto">
          <a:xfrm>
            <a:off x="2286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[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  <a:endParaRPr lang="en-US" sz="1000" b="1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created_at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 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"Thu Jan 10 08:44:59 +0000 2013",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"id":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 289291736440791040,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id_str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"289291736440791040",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"text"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"@landlessness here's one for you: 50-year plan to fix Detroit\n\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nhttp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://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t.co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/kJ2l1FZv",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"source"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"&lt;a 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href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="http://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twitter.com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/download/android" 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rel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="</a:t>
            </a:r>
            <a:r>
              <a:rPr lang="en-US" sz="1000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nofollow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"&gt;Twitter for Android&lt;/a&gt;",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"truncated"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in_reply_to_status_id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null,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in_reply_to_status_id_str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null,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in_reply_to_user_id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41020312,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in_reply_to_user_id_str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"41020312",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in_reply_to_screen_name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"landlessness",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"user"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geo"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coordinates"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place"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"contributors”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:{…},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retweet_count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0,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"entities"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 </a:t>
            </a:r>
            <a:r>
              <a:rPr lang="en-US" sz="1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  <a:endParaRPr lang="en-US" sz="1000" dirty="0"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favorited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retweeted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1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possibly_sensitive</a:t>
            </a:r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1000" dirty="0">
                <a:latin typeface="Consolas"/>
                <a:ea typeface="ＭＳ Ｐゴシック" charset="0"/>
                <a:cs typeface="Consolas"/>
                <a:sym typeface="Courier" charset="0"/>
              </a:rPr>
              <a:t>: false</a:t>
            </a:r>
          </a:p>
          <a:p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},</a:t>
            </a:r>
          </a:p>
          <a:p>
            <a:r>
              <a:rPr lang="en-US" sz="1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{…},</a:t>
            </a: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1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{…}</a:t>
            </a:r>
            <a:endParaRPr lang="en-US" sz="1000" b="1" dirty="0" smtClean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1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]</a:t>
            </a:r>
            <a:endParaRPr lang="en-US" sz="1000" b="1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874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152400" y="152400"/>
            <a:ext cx="88519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/>
          <a:lstStyle/>
          <a:p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8442325" y="6467475"/>
            <a:ext cx="24447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 algn="r">
              <a:defRPr/>
            </a:pPr>
            <a:fld id="{5796C306-6538-FE47-997E-FD95B1AB3162}" type="slidenum">
              <a:rPr lang="en-US" smtClean="0">
                <a:solidFill>
                  <a:srgbClr val="878787"/>
                </a:solidFill>
                <a:latin typeface="Calibri" charset="0"/>
                <a:cs typeface="Calibri" charset="0"/>
                <a:sym typeface="Calibri" charset="0"/>
              </a:rPr>
              <a:pPr algn="r">
                <a:defRPr/>
              </a:pPr>
              <a:t>26</a:t>
            </a:fld>
            <a:endParaRPr lang="en-US" smtClean="0">
              <a:solidFill>
                <a:srgbClr val="878787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95300" y="1981200"/>
            <a:ext cx="8153400" cy="2324100"/>
            <a:chOff x="457200" y="1981200"/>
            <a:chExt cx="8153400" cy="2324100"/>
          </a:xfrm>
        </p:grpSpPr>
        <p:sp>
          <p:nvSpPr>
            <p:cNvPr id="7" name="Rectangle 7"/>
            <p:cNvSpPr>
              <a:spLocks/>
            </p:cNvSpPr>
            <p:nvPr/>
          </p:nvSpPr>
          <p:spPr bwMode="auto">
            <a:xfrm>
              <a:off x="457200" y="1981200"/>
              <a:ext cx="4762500" cy="520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2000" dirty="0" smtClean="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Take the best of </a:t>
              </a:r>
              <a:r>
                <a:rPr lang="en-US" sz="2000" dirty="0" smtClean="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Foursquare and </a:t>
              </a:r>
              <a:r>
                <a:rPr lang="en-US" sz="2000" dirty="0" err="1" smtClean="0">
                  <a:solidFill>
                    <a:schemeClr val="tx1"/>
                  </a:solidFill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Instagram</a:t>
              </a:r>
              <a:endParaRPr lang="en-US" sz="2000" dirty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endParaRPr>
            </a:p>
          </p:txBody>
        </p:sp>
        <p:sp>
          <p:nvSpPr>
            <p:cNvPr id="10" name="Rectangle 8"/>
            <p:cNvSpPr>
              <a:spLocks/>
            </p:cNvSpPr>
            <p:nvPr/>
          </p:nvSpPr>
          <p:spPr bwMode="auto">
            <a:xfrm>
              <a:off x="457200" y="2552700"/>
              <a:ext cx="8153400" cy="17526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l"/>
              <a:r>
                <a:rPr lang="en-US" sz="2000" dirty="0">
                  <a:solidFill>
                    <a:schemeClr val="tx1"/>
                  </a:solidFill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{</a:t>
              </a:r>
            </a:p>
            <a:p>
              <a:r>
                <a:rPr lang="en-US" sz="2000" b="1" dirty="0">
                  <a:solidFill>
                    <a:schemeClr val="tx1"/>
                  </a:solidFill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 </a:t>
              </a:r>
              <a:r>
                <a:rPr lang="en-US" sz="2000" b="1" dirty="0"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"</a:t>
              </a:r>
              <a:r>
                <a:rPr lang="en-US" sz="2000" b="1" dirty="0" smtClean="0">
                  <a:solidFill>
                    <a:schemeClr val="tx1"/>
                  </a:solidFill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meta"</a:t>
              </a:r>
              <a:r>
                <a:rPr lang="en-US" sz="2000" b="1" dirty="0">
                  <a:solidFill>
                    <a:schemeClr val="tx1"/>
                  </a:solidFill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: </a:t>
              </a:r>
              <a:r>
                <a:rPr lang="en-US" sz="2000" dirty="0" smtClean="0">
                  <a:solidFill>
                    <a:schemeClr val="tx1"/>
                  </a:solidFill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{…},</a:t>
              </a:r>
              <a:endParaRPr lang="en-US" sz="2000" dirty="0">
                <a:solidFill>
                  <a:schemeClr val="tx1"/>
                </a:solidFill>
                <a:latin typeface="Courier" charset="0"/>
                <a:ea typeface="ＭＳ Ｐゴシック" charset="0"/>
                <a:cs typeface="ＭＳ Ｐゴシック" charset="0"/>
                <a:sym typeface="Courier" charset="0"/>
              </a:endParaRPr>
            </a:p>
            <a:p>
              <a:r>
                <a:rPr lang="en-US" sz="2000" b="1" dirty="0" smtClean="0"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 "dogs":</a:t>
              </a:r>
              <a:r>
                <a:rPr lang="en-US" sz="2000" dirty="0" smtClean="0"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 {…} /* include same info as single */ </a:t>
              </a:r>
              <a:endParaRPr lang="en-US" sz="2000" dirty="0" smtClean="0">
                <a:solidFill>
                  <a:schemeClr val="tx1"/>
                </a:solidFill>
                <a:latin typeface="Courier" charset="0"/>
                <a:ea typeface="ＭＳ Ｐゴシック" charset="0"/>
                <a:cs typeface="ＭＳ Ｐゴシック" charset="0"/>
                <a:sym typeface="Courier" charset="0"/>
              </a:endParaRPr>
            </a:p>
            <a:p>
              <a:r>
                <a:rPr lang="en-US" sz="2000" b="1" dirty="0"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 "notifications":</a:t>
              </a:r>
              <a:r>
                <a:rPr lang="en-US" sz="2000" dirty="0"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 </a:t>
              </a:r>
              <a:r>
                <a:rPr lang="en-US" sz="2000" dirty="0" smtClean="0"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[…],</a:t>
              </a:r>
              <a:endParaRPr lang="en-US" sz="2000" dirty="0">
                <a:latin typeface="Courier" charset="0"/>
                <a:ea typeface="ＭＳ Ｐゴシック" charset="0"/>
                <a:cs typeface="ＭＳ Ｐゴシック" charset="0"/>
                <a:sym typeface="Courier" charset="0"/>
              </a:endParaRPr>
            </a:p>
            <a:p>
              <a:pPr algn="l"/>
              <a:r>
                <a:rPr lang="en-US" sz="2000" b="1" dirty="0" smtClean="0">
                  <a:latin typeface="Courier" charset="0"/>
                  <a:ea typeface="ＭＳ Ｐゴシック" charset="0"/>
                  <a:cs typeface="ＭＳ Ｐゴシック" charset="0"/>
                  <a:sym typeface="Courier" charset="0"/>
                </a:rPr>
                <a:t>}</a:t>
              </a:r>
              <a:endParaRPr lang="en-US" sz="2000" b="1" dirty="0">
                <a:solidFill>
                  <a:schemeClr val="tx1"/>
                </a:solidFill>
                <a:latin typeface="Courier" charset="0"/>
                <a:ea typeface="ＭＳ Ｐゴシック" charset="0"/>
                <a:cs typeface="ＭＳ Ｐゴシック" charset="0"/>
                <a:sym typeface="Courie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3946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How do we represent search results?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18628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447252" y="2211050"/>
            <a:ext cx="8249496" cy="1751350"/>
            <a:chOff x="533400" y="1449050"/>
            <a:chExt cx="8249496" cy="1751350"/>
          </a:xfrm>
        </p:grpSpPr>
        <p:grpSp>
          <p:nvGrpSpPr>
            <p:cNvPr id="8" name="Group 7"/>
            <p:cNvGrpSpPr/>
            <p:nvPr/>
          </p:nvGrpSpPr>
          <p:grpSpPr>
            <a:xfrm>
              <a:off x="533400" y="1449050"/>
              <a:ext cx="8249496" cy="1446550"/>
              <a:chOff x="513504" y="1449050"/>
              <a:chExt cx="8249496" cy="1446550"/>
            </a:xfrm>
          </p:grpSpPr>
          <p:sp>
            <p:nvSpPr>
              <p:cNvPr id="3" name="Rectangle 2"/>
              <p:cNvSpPr/>
              <p:nvPr/>
            </p:nvSpPr>
            <p:spPr>
              <a:xfrm>
                <a:off x="513504" y="1449050"/>
                <a:ext cx="656901" cy="14465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8800" dirty="0">
                    <a:solidFill>
                      <a:srgbClr val="2C2C2C"/>
                    </a:solidFill>
                    <a:latin typeface="Calibri" pitchFamily="34" charset="0"/>
                  </a:rPr>
                  <a:t>“</a:t>
                </a:r>
                <a:endParaRPr lang="en-US" sz="8800" dirty="0"/>
              </a:p>
            </p:txBody>
          </p:sp>
          <p:sp>
            <p:nvSpPr>
              <p:cNvPr id="5" name="TextBox 3"/>
              <p:cNvSpPr txBox="1">
                <a:spLocks noChangeArrowheads="1"/>
              </p:cNvSpPr>
              <p:nvPr/>
            </p:nvSpPr>
            <p:spPr bwMode="auto">
              <a:xfrm>
                <a:off x="1066800" y="2101334"/>
                <a:ext cx="7696200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en-US" sz="2800" dirty="0"/>
                  <a:t>Selecting results is not the same as searching. </a:t>
                </a:r>
                <a:endParaRPr lang="en-US" sz="2800" b="1" dirty="0">
                  <a:solidFill>
                    <a:srgbClr val="2C2C2C"/>
                  </a:solidFill>
                  <a:latin typeface="Calibri" pitchFamily="34" charset="0"/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7093350" y="2831068"/>
              <a:ext cx="15172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2C2C2C"/>
                  </a:solidFill>
                  <a:latin typeface="Calibri" pitchFamily="34" charset="0"/>
                </a:rPr>
                <a:t>-Facebook API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74612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152400" y="152400"/>
            <a:ext cx="88519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/>
          <a:lstStyle/>
          <a:p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8442325" y="6467475"/>
            <a:ext cx="24447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 algn="r">
              <a:defRPr/>
            </a:pPr>
            <a:fld id="{5796C306-6538-FE47-997E-FD95B1AB3162}" type="slidenum">
              <a:rPr lang="en-US" smtClean="0">
                <a:solidFill>
                  <a:srgbClr val="878787"/>
                </a:solidFill>
                <a:latin typeface="Calibri" charset="0"/>
                <a:cs typeface="Calibri" charset="0"/>
                <a:sym typeface="Calibri" charset="0"/>
              </a:rPr>
              <a:pPr algn="r">
                <a:defRPr/>
              </a:pPr>
              <a:t>29</a:t>
            </a:fld>
            <a:endParaRPr lang="en-US" smtClean="0">
              <a:solidFill>
                <a:srgbClr val="878787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228600" y="234950"/>
            <a:ext cx="26670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Bing Search</a:t>
            </a:r>
          </a:p>
        </p:txBody>
      </p:sp>
      <p:sp>
        <p:nvSpPr>
          <p:cNvPr id="7" name="Rectangle 7"/>
          <p:cNvSpPr>
            <a:spLocks/>
          </p:cNvSpPr>
          <p:nvPr/>
        </p:nvSpPr>
        <p:spPr bwMode="auto">
          <a:xfrm>
            <a:off x="3276600" y="234950"/>
            <a:ext cx="25908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Google Custom Search</a:t>
            </a:r>
          </a:p>
        </p:txBody>
      </p:sp>
      <p:sp>
        <p:nvSpPr>
          <p:cNvPr id="8" name="Rectangle 8"/>
          <p:cNvSpPr>
            <a:spLocks/>
          </p:cNvSpPr>
          <p:nvPr/>
        </p:nvSpPr>
        <p:spPr bwMode="auto">
          <a:xfrm>
            <a:off x="62484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"kind": "Listing",  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"data": 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"after": "t3_qy342", 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"before": null,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"children": [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{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"data": {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"id": "f605o",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num_comments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943, 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"score": 1146,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"ups": 3110,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"downs": 1964,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"created": 1295553753.0, 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url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"http://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www.reddit.com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/r/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AskReddit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/comments/f605o/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this_is_a_long_shot_any_sushi_chefs_need_a_job_in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/", 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"author":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jining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", 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}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},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{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"data": {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"id": "c9eng”,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num_comments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308,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"score": 59,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"ups": 128,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"downs": 69,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"created": 1275155900.0, 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url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"http://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www.reddit.com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/r/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IAmA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/comments/c9eng/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i_am_a_sushi_man_ama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"saved": false,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is_self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true, "permalink": "/r/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IAmA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/comments/c9eng/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i_am_a_sushi_man_ama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"author":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IAmASushiMan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”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}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}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] 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}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</a:p>
        </p:txBody>
      </p:sp>
      <p:sp>
        <p:nvSpPr>
          <p:cNvPr id="9" name="Rectangle 9"/>
          <p:cNvSpPr>
            <a:spLocks/>
          </p:cNvSpPr>
          <p:nvPr/>
        </p:nvSpPr>
        <p:spPr bwMode="auto">
          <a:xfrm>
            <a:off x="6248400" y="234950"/>
            <a:ext cx="26670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Reddit Search</a:t>
            </a:r>
          </a:p>
        </p:txBody>
      </p:sp>
      <p:sp>
        <p:nvSpPr>
          <p:cNvPr id="10" name="Rectangle 8"/>
          <p:cNvSpPr>
            <a:spLocks/>
          </p:cNvSpPr>
          <p:nvPr/>
        </p:nvSpPr>
        <p:spPr bwMode="auto">
          <a:xfrm>
            <a:off x="32385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"kind":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customsearch#search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url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"type": "application/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json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"template": "https://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www.googleapis.com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customsearch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/v1?q={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searchTerms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}…},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"queries": {</a:t>
            </a:r>
          </a:p>
          <a:p>
            <a:pPr algn="l"/>
            <a:r>
              <a:rPr lang="en-US" sz="8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request": [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"title": "Google Custom Search - sushi",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totalResults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"15000000",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searchTerms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"sushi",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"count": 10,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startIndex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1,</a:t>
            </a:r>
          </a:p>
          <a:p>
            <a:pPr algn="l"/>
            <a:r>
              <a:rPr lang="en-US" sz="8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}</a:t>
            </a:r>
            <a:endParaRPr lang="en-US" sz="800" b="1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]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},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"context": 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"title": "Custom Search"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},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searchInformation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searchTime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0.314942,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formattedSearchTime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"0.31",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totalResults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"15000000",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formattedTotalResults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"15,000,000"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},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"items": [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{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"kind":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customsearch#result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"title": "Standardized Usage Statistics Harvesting Initiative (SUSHI ... - NISO",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htmlTitle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"\u003cb\u003eStandardized Usage Statistics Harvesting Initiative\u003c/b\u003e (\u003cb\u003eSUSHI\u003c/b\u003e \u003cb\u003e...\u003c/b\u003e - NISO",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"link": "http://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www.niso.org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/workrooms/sushi",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displayLink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www.niso.org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"snippet": "The Standardized Usage Statistics Harvesting Initiative (SUSHI) Protocol   standard (ANSI/NISO Z39.93-2007) defines an automated request and response   model ..</a:t>
            </a:r>
            <a:r>
              <a:rPr lang="en-US" sz="8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.”,</a:t>
            </a:r>
            <a:endParaRPr lang="en-US" sz="800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</p:txBody>
      </p:sp>
      <p:sp>
        <p:nvSpPr>
          <p:cNvPr id="11" name="Rectangle 8"/>
          <p:cNvSpPr>
            <a:spLocks/>
          </p:cNvSpPr>
          <p:nvPr/>
        </p:nvSpPr>
        <p:spPr bwMode="auto">
          <a:xfrm>
            <a:off x="228600" y="838200"/>
            <a:ext cx="2667000" cy="5791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SearchResponse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 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"Version": "2.2",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"Query":  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</a:t>
            </a:r>
            <a:r>
              <a:rPr lang="en-US" sz="800" b="1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SearchTerms</a:t>
            </a:r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"sushi"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},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"Web":  {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"Total": 95200000,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"Offset": 0,</a:t>
            </a:r>
          </a:p>
          <a:p>
            <a:pPr algn="l"/>
            <a:r>
              <a:rPr lang="en-US" sz="8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"Results":  [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{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"Title": "The Sushi FAQ - The ultimate guide to sushi and sashimi and how to ...",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"Description": "What is sushi?..",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Url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"http://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www.sushifaq.com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CacheUrl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"http://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cc.bingj.com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cache.aspx?q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=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sushi&amp;d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=4855190808495712&amp;w=yU8fJS-YPT-f4svREMW2xSa75OoBUAZR",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DisplayUrl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www.sushifaq.com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DateTime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"2013-01-08T15:12:00Z"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},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{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"Title": "What Is Sushi? - Sushi Guide - 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Eatsushi.com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"Description":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Eatsushi.com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...",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Url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"http://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www.eatsushi.com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whatsushi.asp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CacheUrl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"http://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cc.bingj.com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cache.aspx?q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=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sushi&amp;d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=5013249854931333&amp;w=ihBzI9k9WbrnwxKcV3n8mOoV97M89K-b",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DisplayUrl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www.eatsushi.com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/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whatsushi.asp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",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 "</a:t>
            </a:r>
            <a:r>
              <a:rPr lang="en-US" sz="800" dirty="0" err="1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DateTime</a:t>
            </a:r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 "2013-01-07T13:51:00Z"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 }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]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}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}</a:t>
            </a:r>
          </a:p>
          <a:p>
            <a:pPr algn="l"/>
            <a:r>
              <a:rPr lang="en-US" sz="8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2820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/>
          </p:cNvSpPr>
          <p:nvPr/>
        </p:nvSpPr>
        <p:spPr bwMode="auto">
          <a:xfrm>
            <a:off x="2463800" y="381000"/>
            <a:ext cx="42037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r>
              <a:rPr lang="en-US" sz="2800" b="1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youtube.com/apigee</a:t>
            </a:r>
          </a:p>
        </p:txBody>
      </p:sp>
      <p:pic>
        <p:nvPicPr>
          <p:cNvPr id="2" name="Picture 1" descr="Screen Shot 2012-03-27 at 1.38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212" y="1067476"/>
            <a:ext cx="6483576" cy="5561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995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152400" y="152400"/>
            <a:ext cx="88519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/>
          <a:lstStyle/>
          <a:p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8442325" y="6467475"/>
            <a:ext cx="24447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 algn="r">
              <a:defRPr/>
            </a:pPr>
            <a:fld id="{5796C306-6538-FE47-997E-FD95B1AB3162}" type="slidenum">
              <a:rPr lang="en-US" smtClean="0">
                <a:solidFill>
                  <a:srgbClr val="878787"/>
                </a:solidFill>
                <a:latin typeface="Calibri" charset="0"/>
                <a:cs typeface="Calibri" charset="0"/>
                <a:sym typeface="Calibri" charset="0"/>
              </a:rPr>
              <a:pPr algn="r">
                <a:defRPr/>
              </a:pPr>
              <a:t>30</a:t>
            </a:fld>
            <a:endParaRPr lang="en-US" smtClean="0">
              <a:solidFill>
                <a:srgbClr val="878787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7" name="Rectangle 7"/>
          <p:cNvSpPr>
            <a:spLocks/>
          </p:cNvSpPr>
          <p:nvPr/>
        </p:nvSpPr>
        <p:spPr bwMode="auto">
          <a:xfrm>
            <a:off x="457200" y="685800"/>
            <a:ext cx="49530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000" dirty="0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(Mostly) Follow Google </a:t>
            </a:r>
            <a:r>
              <a:rPr lang="en-US" sz="2000" dirty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rPr>
              <a:t>Custom Search</a:t>
            </a:r>
          </a:p>
        </p:txBody>
      </p:sp>
      <p:sp>
        <p:nvSpPr>
          <p:cNvPr id="10" name="Rectangle 8"/>
          <p:cNvSpPr>
            <a:spLocks/>
          </p:cNvSpPr>
          <p:nvPr/>
        </p:nvSpPr>
        <p:spPr bwMode="auto">
          <a:xfrm>
            <a:off x="457200" y="1295400"/>
            <a:ext cx="8229600" cy="5029200"/>
          </a:xfrm>
          <a:prstGeom prst="rect">
            <a:avLst/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lIns="0" tIns="0" rIns="0" bIns="0"/>
          <a:lstStyle/>
          <a:p>
            <a:pPr algn="l"/>
            <a:r>
              <a:rPr lang="en-US" sz="2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</a:t>
            </a:r>
          </a:p>
          <a:p>
            <a:pPr algn="l"/>
            <a:r>
              <a:rPr lang="en-US" sz="2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"meta</a:t>
            </a:r>
            <a:r>
              <a:rPr lang="en-US" sz="2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2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: </a:t>
            </a:r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{ </a:t>
            </a:r>
            <a:endParaRPr lang="en-US" sz="2000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pPr algn="l"/>
            <a:r>
              <a:rPr lang="en-US" sz="2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 "limit</a:t>
            </a:r>
            <a:r>
              <a:rPr lang="en-US" sz="2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 </a:t>
            </a:r>
            <a:r>
              <a:rPr lang="en-US" sz="2000" dirty="0">
                <a:latin typeface="Consolas"/>
                <a:ea typeface="ＭＳ Ｐゴシック" charset="0"/>
                <a:cs typeface="Consolas"/>
                <a:sym typeface="Courier" charset="0"/>
              </a:rPr>
              <a:t>1</a:t>
            </a:r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</a:p>
          <a:p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2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"offset</a:t>
            </a:r>
            <a:r>
              <a:rPr lang="en-US" sz="2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2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: </a:t>
            </a:r>
            <a:r>
              <a:rPr lang="en-US" sz="2000" dirty="0">
                <a:latin typeface="Consolas"/>
                <a:ea typeface="ＭＳ Ｐゴシック" charset="0"/>
                <a:cs typeface="Consolas"/>
                <a:sym typeface="Courier" charset="0"/>
              </a:rPr>
              <a:t>10</a:t>
            </a:r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</a:p>
          <a:p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2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2000" b="1" dirty="0" err="1">
                <a:latin typeface="Consolas"/>
                <a:ea typeface="ＭＳ Ｐゴシック" charset="0"/>
                <a:cs typeface="Consolas"/>
                <a:sym typeface="Courier" charset="0"/>
              </a:rPr>
              <a:t>totalResults</a:t>
            </a:r>
            <a:r>
              <a:rPr lang="en-US" sz="2000" b="1" dirty="0"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2000" dirty="0">
                <a:latin typeface="Consolas"/>
                <a:ea typeface="ＭＳ Ｐゴシック" charset="0"/>
                <a:cs typeface="Consolas"/>
                <a:sym typeface="Courier" charset="0"/>
              </a:rPr>
              <a:t> 15000000</a:t>
            </a:r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</a:p>
          <a:p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 </a:t>
            </a:r>
            <a:r>
              <a:rPr lang="en-US" sz="2000" b="1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2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query"</a:t>
            </a:r>
            <a:r>
              <a:rPr lang="en-US" sz="2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"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sushi</a:t>
            </a:r>
            <a:r>
              <a:rPr lang="en-US" sz="2000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  <a:endParaRPr lang="en-US" sz="2000" dirty="0">
              <a:solidFill>
                <a:schemeClr val="tx1"/>
              </a:solidFill>
              <a:latin typeface="Consolas"/>
              <a:ea typeface="ＭＳ Ｐゴシック" charset="0"/>
              <a:cs typeface="Consolas"/>
              <a:sym typeface="Courier" charset="0"/>
            </a:endParaRPr>
          </a:p>
          <a:p>
            <a:r>
              <a:rPr lang="en-US" sz="2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 "</a:t>
            </a:r>
            <a:r>
              <a:rPr lang="en-US" sz="2000" b="1" dirty="0" err="1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searchTime</a:t>
            </a:r>
            <a:r>
              <a:rPr lang="en-US" sz="2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":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0.314942</a:t>
            </a:r>
          </a:p>
          <a:p>
            <a:pPr algn="l"/>
            <a:r>
              <a:rPr lang="en-US" sz="2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}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,</a:t>
            </a:r>
          </a:p>
          <a:p>
            <a:r>
              <a:rPr lang="en-US" sz="2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2000" dirty="0">
                <a:latin typeface="Consolas"/>
                <a:ea typeface="ＭＳ Ｐゴシック" charset="0"/>
                <a:cs typeface="Consolas"/>
                <a:sym typeface="Courier" charset="0"/>
              </a:rPr>
              <a:t>"</a:t>
            </a:r>
            <a:r>
              <a:rPr lang="en-US" sz="2000" b="1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results"</a:t>
            </a:r>
            <a:r>
              <a:rPr lang="en-US" sz="2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[</a:t>
            </a:r>
          </a:p>
          <a:p>
            <a:pPr algn="l"/>
            <a:r>
              <a:rPr lang="en-US" sz="2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{},</a:t>
            </a:r>
          </a:p>
          <a:p>
            <a:pPr algn="l"/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 {},</a:t>
            </a:r>
          </a:p>
          <a:p>
            <a:pPr algn="l"/>
            <a:r>
              <a:rPr lang="en-US" sz="2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 {}</a:t>
            </a:r>
          </a:p>
          <a:p>
            <a:pPr algn="l"/>
            <a:r>
              <a:rPr lang="en-US" sz="2000" dirty="0" smtClean="0">
                <a:latin typeface="Consolas"/>
                <a:ea typeface="ＭＳ Ｐゴシック" charset="0"/>
                <a:cs typeface="Consolas"/>
                <a:sym typeface="Courier" charset="0"/>
              </a:rPr>
              <a:t> ]</a:t>
            </a:r>
          </a:p>
          <a:p>
            <a:pPr algn="l"/>
            <a:r>
              <a:rPr lang="en-US" sz="2000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81174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/>
              <a:t>How do we represent </a:t>
            </a:r>
            <a:r>
              <a:rPr lang="en-US" sz="2800" dirty="0" smtClean="0"/>
              <a:t>links?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94962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C2C2C">
                    <a:alpha val="0"/>
                  </a:srgbClr>
                </a:solidFill>
              </a:rPr>
              <a:t>Linking Examples</a:t>
            </a:r>
            <a:endParaRPr lang="en-US" dirty="0">
              <a:solidFill>
                <a:srgbClr val="2C2C2C">
                  <a:alpha val="0"/>
                </a:srgb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1000" y="1342072"/>
            <a:ext cx="8229600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&lt;</a:t>
            </a:r>
            <a:r>
              <a:rPr lang="en-US" dirty="0" smtClean="0">
                <a:latin typeface="Consolas"/>
                <a:cs typeface="Consolas"/>
              </a:rPr>
              <a:t>link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b="1" dirty="0" err="1" smtClean="0">
                <a:latin typeface="Consolas"/>
                <a:cs typeface="Consolas"/>
              </a:rPr>
              <a:t>href</a:t>
            </a:r>
            <a:r>
              <a:rPr lang="en-US" b="1" dirty="0" smtClean="0">
                <a:latin typeface="Consolas"/>
                <a:cs typeface="Consolas"/>
              </a:rPr>
              <a:t>=“http</a:t>
            </a:r>
            <a:r>
              <a:rPr lang="en-US" b="1" dirty="0">
                <a:latin typeface="Consolas"/>
                <a:cs typeface="Consolas"/>
              </a:rPr>
              <a:t>://api-public.netflix.com/catalog/people/</a:t>
            </a:r>
            <a:r>
              <a:rPr lang="en-US" b="1" dirty="0" smtClean="0">
                <a:latin typeface="Consolas"/>
                <a:cs typeface="Consolas"/>
              </a:rPr>
              <a:t>100637”</a:t>
            </a:r>
          </a:p>
          <a:p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rel</a:t>
            </a:r>
            <a:r>
              <a:rPr lang="en-US" dirty="0" smtClean="0">
                <a:latin typeface="Consolas"/>
                <a:cs typeface="Consolas"/>
              </a:rPr>
              <a:t>=“http</a:t>
            </a:r>
            <a:r>
              <a:rPr lang="en-US" dirty="0">
                <a:latin typeface="Consolas"/>
                <a:cs typeface="Consolas"/>
              </a:rPr>
              <a:t>://schemas.netflix.com/catalog/</a:t>
            </a:r>
            <a:r>
              <a:rPr lang="en-US" dirty="0" err="1" smtClean="0">
                <a:latin typeface="Consolas"/>
                <a:cs typeface="Consolas"/>
              </a:rPr>
              <a:t>person.actor</a:t>
            </a:r>
            <a:r>
              <a:rPr lang="en-US" dirty="0" smtClean="0">
                <a:latin typeface="Consolas"/>
                <a:cs typeface="Consolas"/>
              </a:rPr>
              <a:t>”</a:t>
            </a:r>
          </a:p>
          <a:p>
            <a:r>
              <a:rPr lang="en-US" dirty="0" smtClean="0">
                <a:latin typeface="Consolas"/>
                <a:cs typeface="Consolas"/>
              </a:rPr>
              <a:t>  title</a:t>
            </a:r>
            <a:r>
              <a:rPr lang="en-US" dirty="0">
                <a:latin typeface="Consolas"/>
                <a:cs typeface="Consolas"/>
              </a:rPr>
              <a:t>="Elijah </a:t>
            </a:r>
            <a:r>
              <a:rPr lang="en-US" dirty="0" smtClean="0">
                <a:latin typeface="Consolas"/>
                <a:cs typeface="Consolas"/>
              </a:rPr>
              <a:t>Wood”</a:t>
            </a:r>
          </a:p>
          <a:p>
            <a:r>
              <a:rPr lang="en-US" dirty="0" smtClean="0">
                <a:latin typeface="Consolas"/>
                <a:cs typeface="Consolas"/>
              </a:rPr>
              <a:t>&gt;</a:t>
            </a:r>
            <a:r>
              <a:rPr lang="en-US" dirty="0">
                <a:latin typeface="Consolas"/>
                <a:cs typeface="Consolas"/>
              </a:rPr>
              <a:t>&lt;/link&gt;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823555"/>
            <a:ext cx="7010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Netflix API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3962400"/>
            <a:ext cx="8229600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sz="2000" dirty="0">
                <a:latin typeface="Consolas"/>
                <a:cs typeface="Consolas"/>
              </a:rPr>
              <a:t>"organization": </a:t>
            </a:r>
            <a:r>
              <a:rPr lang="en-US" sz="2000" dirty="0" smtClean="0">
                <a:latin typeface="Consolas"/>
                <a:cs typeface="Consolas"/>
              </a:rPr>
              <a:t>{</a:t>
            </a:r>
          </a:p>
          <a:p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smtClean="0">
                <a:latin typeface="Consolas"/>
                <a:cs typeface="Consolas"/>
              </a:rPr>
              <a:t> "</a:t>
            </a:r>
            <a:r>
              <a:rPr lang="en-US" sz="2000" dirty="0">
                <a:latin typeface="Consolas"/>
                <a:cs typeface="Consolas"/>
              </a:rPr>
              <a:t>login": "</a:t>
            </a:r>
            <a:r>
              <a:rPr lang="en-US" sz="2000" dirty="0" err="1">
                <a:latin typeface="Consolas"/>
                <a:cs typeface="Consolas"/>
              </a:rPr>
              <a:t>octocat</a:t>
            </a:r>
            <a:r>
              <a:rPr lang="en-US" sz="2000" dirty="0">
                <a:latin typeface="Consolas"/>
                <a:cs typeface="Consolas"/>
              </a:rPr>
              <a:t>", </a:t>
            </a:r>
            <a:endParaRPr lang="en-US" sz="2000" dirty="0" smtClean="0">
              <a:latin typeface="Consolas"/>
              <a:cs typeface="Consolas"/>
            </a:endParaRPr>
          </a:p>
          <a:p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smtClean="0">
                <a:latin typeface="Consolas"/>
                <a:cs typeface="Consolas"/>
              </a:rPr>
              <a:t> "</a:t>
            </a:r>
            <a:r>
              <a:rPr lang="en-US" sz="2000" dirty="0">
                <a:latin typeface="Consolas"/>
                <a:cs typeface="Consolas"/>
              </a:rPr>
              <a:t>id": 1</a:t>
            </a:r>
            <a:r>
              <a:rPr lang="en-US" sz="2000" dirty="0" smtClean="0">
                <a:latin typeface="Consolas"/>
                <a:cs typeface="Consolas"/>
              </a:rPr>
              <a:t>,</a:t>
            </a:r>
          </a:p>
          <a:p>
            <a:r>
              <a:rPr lang="en-US" sz="2000" dirty="0" smtClean="0">
                <a:latin typeface="Consolas"/>
                <a:cs typeface="Consolas"/>
              </a:rPr>
              <a:t>  </a:t>
            </a:r>
            <a:r>
              <a:rPr lang="en-US" sz="2000" b="1" dirty="0" smtClean="0">
                <a:latin typeface="Consolas"/>
                <a:cs typeface="Consolas"/>
              </a:rPr>
              <a:t>"</a:t>
            </a:r>
            <a:r>
              <a:rPr lang="en-US" sz="2000" b="1" dirty="0" err="1">
                <a:latin typeface="Consolas"/>
                <a:cs typeface="Consolas"/>
              </a:rPr>
              <a:t>url</a:t>
            </a:r>
            <a:r>
              <a:rPr lang="en-US" sz="2000" b="1" dirty="0">
                <a:latin typeface="Consolas"/>
                <a:cs typeface="Consolas"/>
              </a:rPr>
              <a:t>": </a:t>
            </a:r>
            <a:r>
              <a:rPr lang="en-US" sz="2000" b="1" dirty="0" smtClean="0">
                <a:latin typeface="Consolas"/>
                <a:cs typeface="Consolas"/>
              </a:rPr>
              <a:t>"https</a:t>
            </a:r>
            <a:r>
              <a:rPr lang="en-US" sz="2000" b="1" dirty="0">
                <a:latin typeface="Consolas"/>
                <a:cs typeface="Consolas"/>
              </a:rPr>
              <a:t>://</a:t>
            </a:r>
            <a:r>
              <a:rPr lang="en-US" sz="2000" b="1" dirty="0" err="1">
                <a:latin typeface="Consolas"/>
                <a:cs typeface="Consolas"/>
              </a:rPr>
              <a:t>api.github.com</a:t>
            </a:r>
            <a:r>
              <a:rPr lang="en-US" sz="2000" b="1" dirty="0">
                <a:latin typeface="Consolas"/>
                <a:cs typeface="Consolas"/>
              </a:rPr>
              <a:t>/users/</a:t>
            </a:r>
            <a:r>
              <a:rPr lang="en-US" sz="2000" b="1" dirty="0" err="1" smtClean="0">
                <a:latin typeface="Consolas"/>
                <a:cs typeface="Consolas"/>
              </a:rPr>
              <a:t>octocat</a:t>
            </a:r>
            <a:r>
              <a:rPr lang="en-US" sz="2000" b="1" dirty="0" smtClean="0">
                <a:latin typeface="Consolas"/>
                <a:cs typeface="Consolas"/>
              </a:rPr>
              <a:t>"</a:t>
            </a:r>
            <a:r>
              <a:rPr lang="en-US" sz="2000" dirty="0" smtClean="0">
                <a:latin typeface="Consolas"/>
                <a:cs typeface="Consolas"/>
              </a:rPr>
              <a:t>,</a:t>
            </a:r>
          </a:p>
          <a:p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smtClean="0">
                <a:latin typeface="Consolas"/>
                <a:cs typeface="Consolas"/>
              </a:rPr>
              <a:t> "</a:t>
            </a:r>
            <a:r>
              <a:rPr lang="en-US" sz="2000" dirty="0">
                <a:latin typeface="Consolas"/>
                <a:cs typeface="Consolas"/>
              </a:rPr>
              <a:t>type": "</a:t>
            </a:r>
            <a:r>
              <a:rPr lang="en-US" sz="2000" dirty="0" smtClean="0">
                <a:latin typeface="Consolas"/>
                <a:cs typeface="Consolas"/>
              </a:rPr>
              <a:t>Organization”</a:t>
            </a:r>
          </a:p>
          <a:p>
            <a:r>
              <a:rPr lang="en-US" sz="2000" dirty="0" smtClean="0">
                <a:latin typeface="Consolas"/>
                <a:cs typeface="Consolas"/>
              </a:rPr>
              <a:t>}</a:t>
            </a: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3414355"/>
            <a:ext cx="7010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err="1" smtClean="0"/>
              <a:t>GitHub</a:t>
            </a:r>
            <a:r>
              <a:rPr lang="en-US" sz="2000" dirty="0" smtClean="0"/>
              <a:t> API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58295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C2C2C">
                    <a:alpha val="0"/>
                  </a:srgbClr>
                </a:solidFill>
              </a:rPr>
              <a:t>Preferred Linking</a:t>
            </a:r>
            <a:endParaRPr lang="en-US" dirty="0">
              <a:solidFill>
                <a:srgbClr val="2C2C2C">
                  <a:alpha val="0"/>
                </a:srgb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1000" y="2637472"/>
            <a:ext cx="8229600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&lt;</a:t>
            </a:r>
            <a:r>
              <a:rPr lang="en-US" dirty="0" smtClean="0">
                <a:latin typeface="Consolas"/>
                <a:cs typeface="Consolas"/>
              </a:rPr>
              <a:t>link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latin typeface="Consolas"/>
                <a:cs typeface="Consolas"/>
              </a:rPr>
              <a:t>href</a:t>
            </a:r>
            <a:r>
              <a:rPr lang="en-US" dirty="0" smtClean="0">
                <a:latin typeface="Consolas"/>
                <a:cs typeface="Consolas"/>
              </a:rPr>
              <a:t>=“http</a:t>
            </a:r>
            <a:r>
              <a:rPr lang="en-US" dirty="0">
                <a:latin typeface="Consolas"/>
                <a:cs typeface="Consolas"/>
              </a:rPr>
              <a:t>://api-public.netflix.com/catalog/people/</a:t>
            </a:r>
            <a:r>
              <a:rPr lang="en-US" dirty="0" smtClean="0">
                <a:latin typeface="Consolas"/>
                <a:cs typeface="Consolas"/>
              </a:rPr>
              <a:t>100637”</a:t>
            </a:r>
          </a:p>
          <a:p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rel</a:t>
            </a:r>
            <a:r>
              <a:rPr lang="en-US" dirty="0" smtClean="0">
                <a:latin typeface="Consolas"/>
                <a:cs typeface="Consolas"/>
              </a:rPr>
              <a:t>=“http</a:t>
            </a:r>
            <a:r>
              <a:rPr lang="en-US" dirty="0">
                <a:latin typeface="Consolas"/>
                <a:cs typeface="Consolas"/>
              </a:rPr>
              <a:t>://schemas.netflix.com/catalog/</a:t>
            </a:r>
            <a:r>
              <a:rPr lang="en-US" dirty="0" err="1" smtClean="0">
                <a:latin typeface="Consolas"/>
                <a:cs typeface="Consolas"/>
              </a:rPr>
              <a:t>person.actor</a:t>
            </a:r>
            <a:r>
              <a:rPr lang="en-US" dirty="0" smtClean="0">
                <a:latin typeface="Consolas"/>
                <a:cs typeface="Consolas"/>
              </a:rPr>
              <a:t>”</a:t>
            </a:r>
          </a:p>
          <a:p>
            <a:r>
              <a:rPr lang="en-US" dirty="0" smtClean="0">
                <a:latin typeface="Consolas"/>
                <a:cs typeface="Consolas"/>
              </a:rPr>
              <a:t>  title</a:t>
            </a:r>
            <a:r>
              <a:rPr lang="en-US" dirty="0">
                <a:latin typeface="Consolas"/>
                <a:cs typeface="Consolas"/>
              </a:rPr>
              <a:t>="Elijah </a:t>
            </a:r>
            <a:r>
              <a:rPr lang="en-US" dirty="0" smtClean="0">
                <a:latin typeface="Consolas"/>
                <a:cs typeface="Consolas"/>
              </a:rPr>
              <a:t>Wood”</a:t>
            </a:r>
          </a:p>
          <a:p>
            <a:r>
              <a:rPr lang="en-US" dirty="0" smtClean="0">
                <a:latin typeface="Consolas"/>
                <a:cs typeface="Consolas"/>
              </a:rPr>
              <a:t>&gt;</a:t>
            </a:r>
            <a:r>
              <a:rPr lang="en-US" dirty="0">
                <a:latin typeface="Consolas"/>
                <a:cs typeface="Consolas"/>
              </a:rPr>
              <a:t>&lt;/link&gt;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0" y="2118955"/>
            <a:ext cx="7010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Follow Netflix and the Web Linking spec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02714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/>
              <a:t>How do we represent </a:t>
            </a:r>
            <a:r>
              <a:rPr lang="en-US" sz="2800" dirty="0" smtClean="0"/>
              <a:t>actions?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27282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C2C2C">
                    <a:alpha val="0"/>
                  </a:srgbClr>
                </a:solidFill>
              </a:rPr>
              <a:t>Action Examples</a:t>
            </a:r>
            <a:endParaRPr lang="en-US" dirty="0">
              <a:solidFill>
                <a:srgbClr val="2C2C2C">
                  <a:alpha val="0"/>
                </a:srgb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1000" y="762000"/>
            <a:ext cx="701040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dirty="0" err="1" smtClean="0"/>
              <a:t>GitHub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3916234"/>
            <a:ext cx="8229600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”actions"</a:t>
            </a:r>
            <a:r>
              <a:rPr lang="en-US" dirty="0">
                <a:latin typeface="Consolas"/>
                <a:cs typeface="Consolas"/>
              </a:rPr>
              <a:t>: </a:t>
            </a:r>
            <a:r>
              <a:rPr lang="en-US" dirty="0" smtClean="0">
                <a:latin typeface="Consolas"/>
                <a:cs typeface="Consolas"/>
              </a:rPr>
              <a:t>[{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“name”: “edit-repo”,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“method”: “PATCH”,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“</a:t>
            </a:r>
            <a:r>
              <a:rPr lang="en-US" dirty="0" err="1" smtClean="0">
                <a:latin typeface="Consolas"/>
                <a:cs typeface="Consolas"/>
              </a:rPr>
              <a:t>href</a:t>
            </a:r>
            <a:r>
              <a:rPr lang="en-US" dirty="0" smtClean="0">
                <a:latin typeface="Consolas"/>
                <a:cs typeface="Consolas"/>
              </a:rPr>
              <a:t>”: “https://</a:t>
            </a:r>
            <a:r>
              <a:rPr lang="en-US" dirty="0" err="1" smtClean="0">
                <a:latin typeface="Consolas"/>
                <a:cs typeface="Consolas"/>
              </a:rPr>
              <a:t>api.github.com</a:t>
            </a:r>
            <a:r>
              <a:rPr lang="en-US" dirty="0" smtClean="0">
                <a:latin typeface="Consolas"/>
                <a:cs typeface="Consolas"/>
              </a:rPr>
              <a:t>/repos/</a:t>
            </a:r>
            <a:r>
              <a:rPr lang="en-US" dirty="0" err="1" smtClean="0">
                <a:latin typeface="Consolas"/>
                <a:cs typeface="Consolas"/>
              </a:rPr>
              <a:t>kevinswiber</a:t>
            </a:r>
            <a:r>
              <a:rPr lang="en-US" dirty="0" smtClean="0">
                <a:latin typeface="Consolas"/>
                <a:cs typeface="Consolas"/>
              </a:rPr>
              <a:t>/siren”,</a:t>
            </a:r>
          </a:p>
          <a:p>
            <a:r>
              <a:rPr lang="en-US" dirty="0" smtClean="0">
                <a:latin typeface="Consolas"/>
                <a:cs typeface="Consolas"/>
              </a:rPr>
              <a:t>  ”fields”: [ { “name”: “name”, “type”: “text” },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{ “name”: “description”, “type”: “text” }</a:t>
            </a:r>
          </a:p>
          <a:p>
            <a:r>
              <a:rPr lang="en-US" dirty="0" smtClean="0">
                <a:latin typeface="Consolas"/>
                <a:cs typeface="Consolas"/>
              </a:rPr>
              <a:t>}]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3352800"/>
            <a:ext cx="7010400" cy="523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dirty="0" smtClean="0"/>
              <a:t>Form-based API</a:t>
            </a:r>
            <a:endParaRPr lang="en-US" sz="2800" dirty="0"/>
          </a:p>
        </p:txBody>
      </p:sp>
      <p:pic>
        <p:nvPicPr>
          <p:cNvPr id="6" name="Picture 5" descr="Screen Shot 2013-01-09 at 4.14.46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0" r="5335" b="62499"/>
          <a:stretch/>
        </p:blipFill>
        <p:spPr>
          <a:xfrm>
            <a:off x="457200" y="1301442"/>
            <a:ext cx="4844143" cy="186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14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C2C2C">
                    <a:alpha val="0"/>
                  </a:srgbClr>
                </a:solidFill>
              </a:rPr>
              <a:t>Preferred Action</a:t>
            </a:r>
            <a:endParaRPr lang="en-US" dirty="0">
              <a:solidFill>
                <a:srgbClr val="2C2C2C">
                  <a:alpha val="0"/>
                </a:srgb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2392234"/>
            <a:ext cx="8229600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"actions</a:t>
            </a:r>
            <a:r>
              <a:rPr lang="en-US" dirty="0" smtClean="0">
                <a:latin typeface="Consolas"/>
                <a:cs typeface="Consolas"/>
              </a:rPr>
              <a:t>"</a:t>
            </a:r>
            <a:r>
              <a:rPr lang="en-US" dirty="0">
                <a:latin typeface="Consolas"/>
                <a:cs typeface="Consolas"/>
              </a:rPr>
              <a:t>: </a:t>
            </a:r>
            <a:r>
              <a:rPr lang="en-US" dirty="0" smtClean="0">
                <a:latin typeface="Consolas"/>
                <a:cs typeface="Consolas"/>
              </a:rPr>
              <a:t>[{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>
                <a:latin typeface="Consolas"/>
                <a:cs typeface="Consolas"/>
              </a:rPr>
              <a:t>"</a:t>
            </a:r>
            <a:r>
              <a:rPr lang="en-US" dirty="0" smtClean="0">
                <a:latin typeface="Consolas"/>
                <a:cs typeface="Consolas"/>
              </a:rPr>
              <a:t>name</a:t>
            </a:r>
            <a:r>
              <a:rPr lang="en-US" dirty="0">
                <a:latin typeface="Consolas"/>
                <a:cs typeface="Consolas"/>
              </a:rPr>
              <a:t>": "edit</a:t>
            </a:r>
            <a:r>
              <a:rPr lang="en-US" dirty="0" smtClean="0">
                <a:latin typeface="Consolas"/>
                <a:cs typeface="Consolas"/>
              </a:rPr>
              <a:t>-</a:t>
            </a:r>
            <a:r>
              <a:rPr lang="en-US" dirty="0">
                <a:latin typeface="Consolas"/>
                <a:cs typeface="Consolas"/>
              </a:rPr>
              <a:t>repo",</a:t>
            </a:r>
            <a:endParaRPr lang="en-US" dirty="0" smtClean="0">
              <a:latin typeface="Consolas"/>
              <a:cs typeface="Consolas"/>
            </a:endParaRP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“method”: “PATCH”,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“</a:t>
            </a:r>
            <a:r>
              <a:rPr lang="en-US" dirty="0" err="1" smtClean="0">
                <a:latin typeface="Consolas"/>
                <a:cs typeface="Consolas"/>
              </a:rPr>
              <a:t>href</a:t>
            </a:r>
            <a:r>
              <a:rPr lang="en-US" dirty="0" smtClean="0">
                <a:latin typeface="Consolas"/>
                <a:cs typeface="Consolas"/>
              </a:rPr>
              <a:t>”: “https://</a:t>
            </a:r>
            <a:r>
              <a:rPr lang="en-US" dirty="0" err="1" smtClean="0">
                <a:latin typeface="Consolas"/>
                <a:cs typeface="Consolas"/>
              </a:rPr>
              <a:t>api.github.com</a:t>
            </a:r>
            <a:r>
              <a:rPr lang="en-US" dirty="0" smtClean="0">
                <a:latin typeface="Consolas"/>
                <a:cs typeface="Consolas"/>
              </a:rPr>
              <a:t>/repos/</a:t>
            </a:r>
            <a:r>
              <a:rPr lang="en-US" dirty="0" err="1" smtClean="0">
                <a:latin typeface="Consolas"/>
                <a:cs typeface="Consolas"/>
              </a:rPr>
              <a:t>kevinswiber</a:t>
            </a:r>
            <a:r>
              <a:rPr lang="en-US" dirty="0" smtClean="0">
                <a:latin typeface="Consolas"/>
                <a:cs typeface="Consolas"/>
              </a:rPr>
              <a:t>/siren”,</a:t>
            </a:r>
          </a:p>
          <a:p>
            <a:r>
              <a:rPr lang="en-US" dirty="0" smtClean="0">
                <a:latin typeface="Consolas"/>
                <a:cs typeface="Consolas"/>
              </a:rPr>
              <a:t>  ”fields”: [ { “name”: “name”, “type”: “text” },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{ “name”: “description”, “type”: “text” }</a:t>
            </a:r>
          </a:p>
          <a:p>
            <a:r>
              <a:rPr lang="en-US" dirty="0" smtClean="0">
                <a:latin typeface="Consolas"/>
                <a:cs typeface="Consolas"/>
              </a:rPr>
              <a:t>}]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1828800"/>
            <a:ext cx="7010400" cy="523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dirty="0" smtClean="0"/>
              <a:t>Form-based API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60022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/>
              <a:t>How do we represent </a:t>
            </a:r>
            <a:r>
              <a:rPr lang="en-US" sz="2800" dirty="0" smtClean="0"/>
              <a:t>metadata?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63303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7"/>
          <p:cNvSpPr txBox="1">
            <a:spLocks/>
          </p:cNvSpPr>
          <p:nvPr/>
        </p:nvSpPr>
        <p:spPr bwMode="auto">
          <a:xfrm>
            <a:off x="457200" y="30480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rgbClr val="2C2C2C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2C2C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2C2C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2C2C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2C2C2C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C2C2C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C2C2C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C2C2C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2C2C2C"/>
                </a:solidFill>
                <a:latin typeface="Calibri" pitchFamily="34" charset="0"/>
              </a:defRPr>
            </a:lvl9pPr>
          </a:lstStyle>
          <a:p>
            <a:r>
              <a:rPr lang="en-US" smtClean="0">
                <a:solidFill>
                  <a:srgbClr val="2C2C2C">
                    <a:alpha val="0"/>
                  </a:srgbClr>
                </a:solidFill>
              </a:rPr>
              <a:t>Preferred Metadata</a:t>
            </a:r>
            <a:endParaRPr lang="en-US" dirty="0">
              <a:solidFill>
                <a:srgbClr val="2C2C2C">
                  <a:alpha val="0"/>
                </a:srgb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47800" y="990600"/>
            <a:ext cx="6553200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&lt;</a:t>
            </a:r>
            <a:r>
              <a:rPr lang="en-US" dirty="0" smtClean="0">
                <a:latin typeface="Consolas"/>
                <a:cs typeface="Consolas"/>
              </a:rPr>
              <a:t>item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type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photo”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id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10289”</a:t>
            </a:r>
          </a:p>
          <a:p>
            <a:r>
              <a:rPr lang="en-US" dirty="0" smtClean="0">
                <a:latin typeface="Consolas"/>
                <a:cs typeface="Consolas"/>
              </a:rPr>
              <a:t>  server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2”</a:t>
            </a:r>
          </a:p>
          <a:p>
            <a:r>
              <a:rPr lang="en-US" dirty="0" smtClean="0">
                <a:latin typeface="Consolas"/>
                <a:cs typeface="Consolas"/>
              </a:rPr>
              <a:t>  views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47”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latin typeface="Consolas"/>
                <a:cs typeface="Consolas"/>
              </a:rPr>
              <a:t>faves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0”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more</a:t>
            </a:r>
            <a:r>
              <a:rPr lang="en-US" dirty="0">
                <a:latin typeface="Consolas"/>
                <a:cs typeface="Consolas"/>
              </a:rPr>
              <a:t>="0"&gt;</a:t>
            </a:r>
            <a:endParaRPr lang="en-US" dirty="0">
              <a:solidFill>
                <a:schemeClr val="tx1">
                  <a:alpha val="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47800" y="518755"/>
            <a:ext cx="7010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/>
              <a:t>Flickr API (inline)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1447800" y="3799344"/>
            <a:ext cx="6553200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sz="1400" dirty="0" smtClean="0">
                <a:latin typeface="Consolas"/>
                <a:cs typeface="Consolas"/>
              </a:rPr>
              <a:t>{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"</a:t>
            </a:r>
            <a:r>
              <a:rPr lang="en-US" sz="1400" dirty="0">
                <a:latin typeface="Consolas"/>
                <a:cs typeface="Consolas"/>
              </a:rPr>
              <a:t>size": "</a:t>
            </a:r>
            <a:r>
              <a:rPr lang="en-US" sz="1400" dirty="0" smtClean="0">
                <a:latin typeface="Consolas"/>
                <a:cs typeface="Consolas"/>
              </a:rPr>
              <a:t>225.4KB”,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"</a:t>
            </a:r>
            <a:r>
              <a:rPr lang="en-US" sz="1400" dirty="0">
                <a:latin typeface="Consolas"/>
                <a:cs typeface="Consolas"/>
              </a:rPr>
              <a:t>rev": "</a:t>
            </a:r>
            <a:r>
              <a:rPr lang="en-US" sz="1400" dirty="0" smtClean="0">
                <a:latin typeface="Consolas"/>
                <a:cs typeface="Consolas"/>
              </a:rPr>
              <a:t>35e97029684fe”,</a:t>
            </a:r>
          </a:p>
          <a:p>
            <a:r>
              <a:rPr lang="en-US" sz="1400" dirty="0" smtClean="0">
                <a:latin typeface="Consolas"/>
                <a:cs typeface="Consolas"/>
              </a:rPr>
              <a:t>  "</a:t>
            </a:r>
            <a:r>
              <a:rPr lang="en-US" sz="1400" dirty="0">
                <a:latin typeface="Consolas"/>
                <a:cs typeface="Consolas"/>
              </a:rPr>
              <a:t>bytes": 230783</a:t>
            </a:r>
            <a:r>
              <a:rPr lang="en-US" sz="1400" dirty="0" smtClean="0">
                <a:latin typeface="Consolas"/>
                <a:cs typeface="Consolas"/>
              </a:rPr>
              <a:t>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"</a:t>
            </a:r>
            <a:r>
              <a:rPr lang="en-US" sz="1400" dirty="0">
                <a:latin typeface="Consolas"/>
                <a:cs typeface="Consolas"/>
              </a:rPr>
              <a:t>modified": "Tue, 19 Jul 2011 21:55:38 +</a:t>
            </a:r>
            <a:r>
              <a:rPr lang="en-US" sz="1400" dirty="0" smtClean="0">
                <a:latin typeface="Consolas"/>
                <a:cs typeface="Consolas"/>
              </a:rPr>
              <a:t>0000”,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"</a:t>
            </a:r>
            <a:r>
              <a:rPr lang="en-US" sz="1400" dirty="0">
                <a:latin typeface="Consolas"/>
                <a:cs typeface="Consolas"/>
              </a:rPr>
              <a:t>path": "/</a:t>
            </a:r>
            <a:r>
              <a:rPr lang="en-US" sz="1400" dirty="0" err="1" smtClean="0">
                <a:latin typeface="Consolas"/>
                <a:cs typeface="Consolas"/>
              </a:rPr>
              <a:t>Getting_Started.pdf</a:t>
            </a:r>
            <a:r>
              <a:rPr lang="en-US" sz="1400" dirty="0" smtClean="0">
                <a:latin typeface="Consolas"/>
                <a:cs typeface="Consolas"/>
              </a:rPr>
              <a:t>”,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"</a:t>
            </a:r>
            <a:r>
              <a:rPr lang="en-US" sz="1400" dirty="0" err="1">
                <a:latin typeface="Consolas"/>
                <a:cs typeface="Consolas"/>
              </a:rPr>
              <a:t>is_dir</a:t>
            </a:r>
            <a:r>
              <a:rPr lang="en-US" sz="1400" dirty="0">
                <a:latin typeface="Consolas"/>
                <a:cs typeface="Consolas"/>
              </a:rPr>
              <a:t>": false</a:t>
            </a:r>
            <a:r>
              <a:rPr lang="en-US" sz="1400" dirty="0" smtClean="0">
                <a:latin typeface="Consolas"/>
                <a:cs typeface="Consolas"/>
              </a:rPr>
              <a:t>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"</a:t>
            </a:r>
            <a:r>
              <a:rPr lang="en-US" sz="1400" dirty="0">
                <a:latin typeface="Consolas"/>
                <a:cs typeface="Consolas"/>
              </a:rPr>
              <a:t>icon": "</a:t>
            </a:r>
            <a:r>
              <a:rPr lang="en-US" sz="1400" dirty="0" err="1" smtClean="0">
                <a:latin typeface="Consolas"/>
                <a:cs typeface="Consolas"/>
              </a:rPr>
              <a:t>page_white_acrobat</a:t>
            </a:r>
            <a:r>
              <a:rPr lang="en-US" sz="1400" dirty="0" smtClean="0">
                <a:latin typeface="Consolas"/>
                <a:cs typeface="Consolas"/>
              </a:rPr>
              <a:t>”,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"</a:t>
            </a:r>
            <a:r>
              <a:rPr lang="en-US" sz="1400" dirty="0">
                <a:latin typeface="Consolas"/>
                <a:cs typeface="Consolas"/>
              </a:rPr>
              <a:t>root": "</a:t>
            </a:r>
            <a:r>
              <a:rPr lang="en-US" sz="1400" dirty="0" err="1" smtClean="0">
                <a:latin typeface="Consolas"/>
                <a:cs typeface="Consolas"/>
              </a:rPr>
              <a:t>dropbox</a:t>
            </a:r>
            <a:r>
              <a:rPr lang="en-US" sz="1400" dirty="0" smtClean="0">
                <a:latin typeface="Consolas"/>
                <a:cs typeface="Consolas"/>
              </a:rPr>
              <a:t>”,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"</a:t>
            </a:r>
            <a:r>
              <a:rPr lang="en-US" sz="1400" dirty="0" err="1">
                <a:latin typeface="Consolas"/>
                <a:cs typeface="Consolas"/>
              </a:rPr>
              <a:t>mime_type</a:t>
            </a:r>
            <a:r>
              <a:rPr lang="en-US" sz="1400" dirty="0">
                <a:latin typeface="Consolas"/>
                <a:cs typeface="Consolas"/>
              </a:rPr>
              <a:t>": "application/</a:t>
            </a:r>
            <a:r>
              <a:rPr lang="en-US" sz="1400" dirty="0" err="1" smtClean="0">
                <a:latin typeface="Consolas"/>
                <a:cs typeface="Consolas"/>
              </a:rPr>
              <a:t>pdf</a:t>
            </a:r>
            <a:r>
              <a:rPr lang="en-US" sz="1400" dirty="0" smtClean="0">
                <a:latin typeface="Consolas"/>
                <a:cs typeface="Consolas"/>
              </a:rPr>
              <a:t>”,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"</a:t>
            </a:r>
            <a:r>
              <a:rPr lang="en-US" sz="1400" dirty="0">
                <a:latin typeface="Consolas"/>
                <a:cs typeface="Consolas"/>
              </a:rPr>
              <a:t>revision": </a:t>
            </a:r>
            <a:r>
              <a:rPr lang="en-US" sz="1400" dirty="0" smtClean="0">
                <a:latin typeface="Consolas"/>
                <a:cs typeface="Consolas"/>
              </a:rPr>
              <a:t>220823</a:t>
            </a:r>
          </a:p>
          <a:p>
            <a:r>
              <a:rPr lang="en-US" sz="1400" dirty="0" smtClean="0">
                <a:latin typeface="Consolas"/>
                <a:cs typeface="Consolas"/>
              </a:rPr>
              <a:t>}</a:t>
            </a: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47800" y="3338155"/>
            <a:ext cx="70104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err="1" smtClean="0"/>
              <a:t>Dropbox</a:t>
            </a:r>
            <a:r>
              <a:rPr lang="en-US" sz="2000" dirty="0" smtClean="0"/>
              <a:t> API (/metadata)</a:t>
            </a:r>
            <a:endParaRPr lang="en-US" sz="2000" dirty="0"/>
          </a:p>
        </p:txBody>
      </p:sp>
      <p:sp>
        <p:nvSpPr>
          <p:cNvPr id="6" name="Title 5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C2C2C">
                    <a:alpha val="0"/>
                  </a:srgbClr>
                </a:solidFill>
              </a:rPr>
              <a:t>Metadata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2C2C2C">
                    <a:alpha val="0"/>
                  </a:srgbClr>
                </a:solidFill>
              </a:rPr>
              <a:t>Examples</a:t>
            </a:r>
            <a:endParaRPr lang="en-US" dirty="0">
              <a:solidFill>
                <a:srgbClr val="2C2C2C">
                  <a:alpha val="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30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/>
          </p:cNvSpPr>
          <p:nvPr/>
        </p:nvSpPr>
        <p:spPr bwMode="auto">
          <a:xfrm>
            <a:off x="152400" y="152400"/>
            <a:ext cx="88519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0" tIns="0" rIns="0" bIns="0"/>
          <a:lstStyle/>
          <a:p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8442325" y="6467475"/>
            <a:ext cx="244475" cy="25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Gill Sans" charset="0"/>
                <a:ea typeface="ＭＳ Ｐゴシック" charset="0"/>
              </a:defRPr>
            </a:lvl9pPr>
          </a:lstStyle>
          <a:p>
            <a:pPr algn="r">
              <a:defRPr/>
            </a:pPr>
            <a:fld id="{5796C306-6538-FE47-997E-FD95B1AB3162}" type="slidenum">
              <a:rPr lang="en-US" smtClean="0">
                <a:solidFill>
                  <a:srgbClr val="878787"/>
                </a:solidFill>
                <a:latin typeface="Calibri" charset="0"/>
                <a:cs typeface="Calibri" charset="0"/>
                <a:sym typeface="Calibri" charset="0"/>
              </a:rPr>
              <a:pPr algn="r">
                <a:defRPr/>
              </a:pPr>
              <a:t>39</a:t>
            </a:fld>
            <a:endParaRPr lang="en-US" smtClean="0">
              <a:solidFill>
                <a:srgbClr val="878787"/>
              </a:solidFill>
              <a:latin typeface="Calibri" charset="0"/>
              <a:cs typeface="Calibri" charset="0"/>
              <a:sym typeface="Calibri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95300" y="533400"/>
            <a:ext cx="8153400" cy="5718748"/>
            <a:chOff x="457200" y="1981200"/>
            <a:chExt cx="8153400" cy="2389340"/>
          </a:xfrm>
        </p:grpSpPr>
        <p:sp>
          <p:nvSpPr>
            <p:cNvPr id="7" name="Rectangle 7"/>
            <p:cNvSpPr>
              <a:spLocks/>
            </p:cNvSpPr>
            <p:nvPr/>
          </p:nvSpPr>
          <p:spPr bwMode="auto">
            <a:xfrm>
              <a:off x="457200" y="1981200"/>
              <a:ext cx="8039100" cy="520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2400" dirty="0" smtClean="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Include a metadata in responses and consider a dedicated</a:t>
              </a:r>
            </a:p>
            <a:p>
              <a:pPr algn="l"/>
              <a:r>
                <a:rPr lang="en-US" sz="2400" dirty="0" smtClean="0">
                  <a:latin typeface="Consolas"/>
                  <a:ea typeface="ＭＳ Ｐゴシック" charset="0"/>
                  <a:cs typeface="Consolas"/>
                  <a:sym typeface="Calibri" charset="0"/>
                </a:rPr>
                <a:t>/meta</a:t>
              </a:r>
              <a:r>
                <a:rPr lang="en-US" sz="2400" dirty="0" smtClean="0">
                  <a:latin typeface="Calibri" charset="0"/>
                  <a:ea typeface="ＭＳ Ｐゴシック" charset="0"/>
                  <a:cs typeface="ＭＳ Ｐゴシック" charset="0"/>
                  <a:sym typeface="Calibri" charset="0"/>
                </a:rPr>
                <a:t> resource</a:t>
              </a:r>
              <a:endParaRPr lang="en-US" sz="2400" dirty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  <a:sym typeface="Calibri" charset="0"/>
              </a:endParaRPr>
            </a:p>
          </p:txBody>
        </p:sp>
        <p:sp>
          <p:nvSpPr>
            <p:cNvPr id="10" name="Rectangle 8"/>
            <p:cNvSpPr>
              <a:spLocks/>
            </p:cNvSpPr>
            <p:nvPr/>
          </p:nvSpPr>
          <p:spPr bwMode="auto">
            <a:xfrm>
              <a:off x="457200" y="2490592"/>
              <a:ext cx="8153400" cy="187994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algn="l"/>
              <a:r>
                <a:rPr lang="en-US" sz="2000" dirty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{</a:t>
              </a:r>
            </a:p>
            <a:p>
              <a:r>
                <a:rPr lang="en-US" sz="2000" b="1" dirty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 </a:t>
              </a:r>
              <a:r>
                <a:rPr lang="en-US" sz="2000" b="1" dirty="0">
                  <a:latin typeface="Consolas"/>
                  <a:ea typeface="ＭＳ Ｐゴシック" charset="0"/>
                  <a:cs typeface="Consolas"/>
                  <a:sym typeface="Courier" charset="0"/>
                </a:rPr>
                <a:t>"</a:t>
              </a:r>
              <a:r>
                <a:rPr lang="en-US" sz="2000" b="1" dirty="0" smtClean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meta"</a:t>
              </a:r>
              <a:r>
                <a:rPr lang="en-US" sz="2000" b="1" dirty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: </a:t>
              </a:r>
              <a:r>
                <a:rPr lang="en-US" sz="2000" dirty="0" smtClean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{</a:t>
              </a:r>
            </a:p>
            <a:p>
              <a:r>
                <a:rPr lang="en-US" sz="2000" dirty="0">
                  <a:latin typeface="Consolas"/>
                  <a:ea typeface="ＭＳ Ｐゴシック" charset="0"/>
                  <a:cs typeface="Consolas"/>
                  <a:sym typeface="Courier" charset="0"/>
                </a:rPr>
                <a:t> </a:t>
              </a:r>
              <a:r>
                <a:rPr lang="en-US" sz="2000" dirty="0" smtClean="0">
                  <a:latin typeface="Consolas"/>
                  <a:ea typeface="ＭＳ Ｐゴシック" charset="0"/>
                  <a:cs typeface="Consolas"/>
                  <a:sym typeface="Courier" charset="0"/>
                </a:rPr>
                <a:t> </a:t>
              </a:r>
              <a:r>
                <a:rPr lang="en-US" sz="2000" dirty="0" smtClean="0">
                  <a:latin typeface="Consolas"/>
                  <a:cs typeface="Consolas"/>
                </a:rPr>
                <a:t>"</a:t>
              </a:r>
              <a:r>
                <a:rPr lang="en-US" sz="2000" dirty="0">
                  <a:latin typeface="Consolas"/>
                  <a:cs typeface="Consolas"/>
                </a:rPr>
                <a:t>size": "225.4KB”,</a:t>
              </a:r>
            </a:p>
            <a:p>
              <a:r>
                <a:rPr lang="en-US" sz="2000" dirty="0">
                  <a:latin typeface="Consolas"/>
                  <a:cs typeface="Consolas"/>
                </a:rPr>
                <a:t>  "rev": "35e97029684fe”,</a:t>
              </a:r>
            </a:p>
            <a:p>
              <a:r>
                <a:rPr lang="en-US" sz="2000" dirty="0">
                  <a:latin typeface="Consolas"/>
                  <a:cs typeface="Consolas"/>
                </a:rPr>
                <a:t>  "bytes": 230783,</a:t>
              </a:r>
            </a:p>
            <a:p>
              <a:r>
                <a:rPr lang="en-US" sz="2000" dirty="0">
                  <a:latin typeface="Consolas"/>
                  <a:cs typeface="Consolas"/>
                </a:rPr>
                <a:t>  "modified": "Tue, 19 Jul 2011 21:55:38 +0000”,</a:t>
              </a:r>
            </a:p>
            <a:p>
              <a:r>
                <a:rPr lang="en-US" sz="2000" dirty="0">
                  <a:latin typeface="Consolas"/>
                  <a:cs typeface="Consolas"/>
                </a:rPr>
                <a:t>  "path": "/</a:t>
              </a:r>
              <a:r>
                <a:rPr lang="en-US" sz="2000" dirty="0" err="1">
                  <a:latin typeface="Consolas"/>
                  <a:cs typeface="Consolas"/>
                </a:rPr>
                <a:t>Getting_Started.pdf</a:t>
              </a:r>
              <a:r>
                <a:rPr lang="en-US" sz="2000" dirty="0">
                  <a:latin typeface="Consolas"/>
                  <a:cs typeface="Consolas"/>
                </a:rPr>
                <a:t>”,</a:t>
              </a:r>
            </a:p>
            <a:p>
              <a:r>
                <a:rPr lang="en-US" sz="2000" dirty="0">
                  <a:latin typeface="Consolas"/>
                  <a:cs typeface="Consolas"/>
                </a:rPr>
                <a:t>  "</a:t>
              </a:r>
              <a:r>
                <a:rPr lang="en-US" sz="2000" dirty="0" err="1">
                  <a:latin typeface="Consolas"/>
                  <a:cs typeface="Consolas"/>
                </a:rPr>
                <a:t>is_dir</a:t>
              </a:r>
              <a:r>
                <a:rPr lang="en-US" sz="2000" dirty="0">
                  <a:latin typeface="Consolas"/>
                  <a:cs typeface="Consolas"/>
                </a:rPr>
                <a:t>": false,</a:t>
              </a:r>
            </a:p>
            <a:p>
              <a:r>
                <a:rPr lang="en-US" sz="2000" dirty="0">
                  <a:latin typeface="Consolas"/>
                  <a:cs typeface="Consolas"/>
                </a:rPr>
                <a:t>  "icon": "</a:t>
              </a:r>
              <a:r>
                <a:rPr lang="en-US" sz="2000" dirty="0" err="1">
                  <a:latin typeface="Consolas"/>
                  <a:cs typeface="Consolas"/>
                </a:rPr>
                <a:t>page_white_acrobat</a:t>
              </a:r>
              <a:r>
                <a:rPr lang="en-US" sz="2000" dirty="0">
                  <a:latin typeface="Consolas"/>
                  <a:cs typeface="Consolas"/>
                </a:rPr>
                <a:t>”,</a:t>
              </a:r>
            </a:p>
            <a:p>
              <a:r>
                <a:rPr lang="en-US" sz="2000" dirty="0">
                  <a:latin typeface="Consolas"/>
                  <a:cs typeface="Consolas"/>
                </a:rPr>
                <a:t>  "root": "</a:t>
              </a:r>
              <a:r>
                <a:rPr lang="en-US" sz="2000" dirty="0" err="1">
                  <a:latin typeface="Consolas"/>
                  <a:cs typeface="Consolas"/>
                </a:rPr>
                <a:t>dropbox</a:t>
              </a:r>
              <a:r>
                <a:rPr lang="en-US" sz="2000" dirty="0">
                  <a:latin typeface="Consolas"/>
                  <a:cs typeface="Consolas"/>
                </a:rPr>
                <a:t>”,</a:t>
              </a:r>
            </a:p>
            <a:p>
              <a:r>
                <a:rPr lang="en-US" sz="2000" dirty="0">
                  <a:latin typeface="Consolas"/>
                  <a:cs typeface="Consolas"/>
                </a:rPr>
                <a:t>  "</a:t>
              </a:r>
              <a:r>
                <a:rPr lang="en-US" sz="2000" dirty="0" err="1">
                  <a:latin typeface="Consolas"/>
                  <a:cs typeface="Consolas"/>
                </a:rPr>
                <a:t>mime_type</a:t>
              </a:r>
              <a:r>
                <a:rPr lang="en-US" sz="2000" dirty="0">
                  <a:latin typeface="Consolas"/>
                  <a:cs typeface="Consolas"/>
                </a:rPr>
                <a:t>": "application/</a:t>
              </a:r>
              <a:r>
                <a:rPr lang="en-US" sz="2000" dirty="0" err="1">
                  <a:latin typeface="Consolas"/>
                  <a:cs typeface="Consolas"/>
                </a:rPr>
                <a:t>pdf</a:t>
              </a:r>
              <a:r>
                <a:rPr lang="en-US" sz="2000" dirty="0">
                  <a:latin typeface="Consolas"/>
                  <a:cs typeface="Consolas"/>
                </a:rPr>
                <a:t>”,</a:t>
              </a:r>
            </a:p>
            <a:p>
              <a:r>
                <a:rPr lang="en-US" sz="2000" dirty="0">
                  <a:latin typeface="Consolas"/>
                  <a:cs typeface="Consolas"/>
                </a:rPr>
                <a:t>  "revision": 220823</a:t>
              </a:r>
              <a:endParaRPr lang="en-US" sz="2000" dirty="0" smtClean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endParaRPr>
            </a:p>
            <a:p>
              <a:r>
                <a:rPr lang="en-US" sz="2000" dirty="0">
                  <a:latin typeface="Consolas"/>
                  <a:ea typeface="ＭＳ Ｐゴシック" charset="0"/>
                  <a:cs typeface="Consolas"/>
                  <a:sym typeface="Courier" charset="0"/>
                </a:rPr>
                <a:t> </a:t>
              </a:r>
              <a:r>
                <a:rPr lang="en-US" sz="2000" dirty="0" smtClean="0">
                  <a:solidFill>
                    <a:schemeClr val="tx1"/>
                  </a:solidFill>
                  <a:latin typeface="Consolas"/>
                  <a:ea typeface="ＭＳ Ｐゴシック" charset="0"/>
                  <a:cs typeface="Consolas"/>
                  <a:sym typeface="Courier" charset="0"/>
                </a:rPr>
                <a:t>}</a:t>
              </a:r>
            </a:p>
            <a:p>
              <a:pPr algn="l"/>
              <a:r>
                <a:rPr lang="en-US" sz="2000" b="1" dirty="0" smtClean="0">
                  <a:latin typeface="Consolas"/>
                  <a:ea typeface="ＭＳ Ｐゴシック" charset="0"/>
                  <a:cs typeface="Consolas"/>
                  <a:sym typeface="Courier" charset="0"/>
                </a:rPr>
                <a:t>}</a:t>
              </a:r>
              <a:endParaRPr lang="en-US" sz="2000" b="1" dirty="0">
                <a:solidFill>
                  <a:schemeClr val="tx1"/>
                </a:solidFill>
                <a:latin typeface="Consolas"/>
                <a:ea typeface="ＭＳ Ｐゴシック" charset="0"/>
                <a:cs typeface="Consolas"/>
                <a:sym typeface="Courier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1076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2-05-08 at 3.03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580" y="1119424"/>
            <a:ext cx="7856840" cy="5433776"/>
          </a:xfrm>
          <a:prstGeom prst="rect">
            <a:avLst/>
          </a:prstGeom>
        </p:spPr>
      </p:pic>
      <p:sp>
        <p:nvSpPr>
          <p:cNvPr id="3" name="Rectangle 4"/>
          <p:cNvSpPr>
            <a:spLocks/>
          </p:cNvSpPr>
          <p:nvPr/>
        </p:nvSpPr>
        <p:spPr bwMode="auto">
          <a:xfrm>
            <a:off x="1606550" y="381000"/>
            <a:ext cx="59309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/>
            <a:r>
              <a:rPr lang="en-US" sz="2800" b="1" dirty="0" err="1" smtClean="0">
                <a:latin typeface="Courier" charset="0"/>
                <a:ea typeface="ＭＳ Ｐゴシック" charset="0"/>
                <a:sym typeface="Courier" charset="0"/>
              </a:rPr>
              <a:t>slideshare.net</a:t>
            </a:r>
            <a:r>
              <a:rPr lang="en-US" sz="2800" b="1" dirty="0">
                <a:latin typeface="Courier" charset="0"/>
                <a:ea typeface="ＭＳ Ｐゴシック" charset="0"/>
                <a:sym typeface="Courier" charset="0"/>
              </a:rPr>
              <a:t>/</a:t>
            </a:r>
            <a:r>
              <a:rPr lang="en-US" sz="2800" b="1" dirty="0" err="1">
                <a:latin typeface="Courier" charset="0"/>
                <a:ea typeface="ＭＳ Ｐゴシック" charset="0"/>
                <a:sym typeface="Courier" charset="0"/>
              </a:rPr>
              <a:t>apigee</a:t>
            </a:r>
            <a:endParaRPr lang="en-US" sz="2800" b="1" dirty="0">
              <a:solidFill>
                <a:schemeClr val="tx1"/>
              </a:solidFill>
              <a:latin typeface="Courier" charset="0"/>
              <a:ea typeface="ＭＳ Ｐゴシック" charset="0"/>
              <a:sym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97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What can we learn from hypermedia types?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2244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Atom/</a:t>
            </a:r>
            <a:r>
              <a:rPr lang="en-US" dirty="0" err="1" smtClean="0"/>
              <a:t>AtomPub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1443841"/>
            <a:ext cx="8305800" cy="39703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&lt;?xml version="1.0"?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>
                <a:latin typeface="Consolas"/>
                <a:cs typeface="Consolas"/>
              </a:rPr>
              <a:t>entry </a:t>
            </a:r>
            <a:r>
              <a:rPr lang="en-US" dirty="0" err="1">
                <a:latin typeface="Consolas"/>
                <a:cs typeface="Consolas"/>
              </a:rPr>
              <a:t>xmlns</a:t>
            </a:r>
            <a:r>
              <a:rPr lang="en-US" dirty="0" smtClean="0">
                <a:latin typeface="Consolas"/>
                <a:cs typeface="Consolas"/>
              </a:rPr>
              <a:t>="http</a:t>
            </a:r>
            <a:r>
              <a:rPr lang="en-US" dirty="0">
                <a:latin typeface="Consolas"/>
                <a:cs typeface="Consolas"/>
              </a:rPr>
              <a:t>://www.w3.org/2005/</a:t>
            </a:r>
            <a:r>
              <a:rPr lang="en-US" dirty="0" smtClean="0">
                <a:latin typeface="Consolas"/>
                <a:cs typeface="Consolas"/>
              </a:rPr>
              <a:t>Atom"&gt;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>
                <a:latin typeface="Consolas"/>
                <a:cs typeface="Consolas"/>
              </a:rPr>
              <a:t>title&gt;My New Collection&lt;/title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>
                <a:latin typeface="Consolas"/>
                <a:cs typeface="Consolas"/>
              </a:rPr>
              <a:t>id&gt;urn:uuid:de46e3a1-e489-41a6-88a6-21e7f0e8e2d8&lt;/id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>
                <a:latin typeface="Consolas"/>
                <a:cs typeface="Consolas"/>
              </a:rPr>
              <a:t>updated&gt;2009-06-12T12:13:46Z&lt;/updated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>
                <a:latin typeface="Consolas"/>
                <a:cs typeface="Consolas"/>
              </a:rPr>
              <a:t>author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&lt;</a:t>
            </a:r>
            <a:r>
              <a:rPr lang="en-US" dirty="0">
                <a:latin typeface="Consolas"/>
                <a:cs typeface="Consolas"/>
              </a:rPr>
              <a:t>name&gt;Daffy&lt;/name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>
                <a:latin typeface="Consolas"/>
                <a:cs typeface="Consolas"/>
              </a:rPr>
              <a:t>/author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>
                <a:latin typeface="Consolas"/>
                <a:cs typeface="Consolas"/>
              </a:rPr>
              <a:t>summary type="text" /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>
                <a:latin typeface="Consolas"/>
                <a:cs typeface="Consolas"/>
              </a:rPr>
              <a:t>content type="application/</a:t>
            </a:r>
            <a:r>
              <a:rPr lang="en-US" dirty="0" err="1">
                <a:latin typeface="Consolas"/>
                <a:cs typeface="Consolas"/>
              </a:rPr>
              <a:t>atom+xml;type</a:t>
            </a:r>
            <a:r>
              <a:rPr lang="en-US" dirty="0">
                <a:latin typeface="Consolas"/>
                <a:cs typeface="Consolas"/>
              </a:rPr>
              <a:t>=feed" </a:t>
            </a:r>
            <a:endParaRPr lang="en-US" dirty="0" smtClean="0">
              <a:latin typeface="Consolas"/>
              <a:cs typeface="Consolas"/>
            </a:endParaRP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</a:t>
            </a:r>
            <a:r>
              <a:rPr lang="en-US" dirty="0" err="1" smtClean="0">
                <a:latin typeface="Consolas"/>
                <a:cs typeface="Consolas"/>
              </a:rPr>
              <a:t>src</a:t>
            </a:r>
            <a:r>
              <a:rPr lang="en-US" dirty="0">
                <a:latin typeface="Consolas"/>
                <a:cs typeface="Consolas"/>
              </a:rPr>
              <a:t>="http://</a:t>
            </a:r>
            <a:r>
              <a:rPr lang="en-US" dirty="0" err="1">
                <a:latin typeface="Consolas"/>
                <a:cs typeface="Consolas"/>
              </a:rPr>
              <a:t>example.org</a:t>
            </a:r>
            <a:r>
              <a:rPr lang="en-US" dirty="0">
                <a:latin typeface="Consolas"/>
                <a:cs typeface="Consolas"/>
              </a:rPr>
              <a:t>/my-new-collection"/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 smtClean="0">
                <a:latin typeface="Consolas"/>
                <a:cs typeface="Consolas"/>
              </a:rPr>
              <a:t>  &lt;</a:t>
            </a:r>
            <a:r>
              <a:rPr lang="en-US" dirty="0">
                <a:latin typeface="Consolas"/>
                <a:cs typeface="Consolas"/>
              </a:rPr>
              <a:t>link </a:t>
            </a:r>
            <a:r>
              <a:rPr lang="en-US" b="1" dirty="0" err="1">
                <a:latin typeface="Consolas"/>
                <a:cs typeface="Consolas"/>
              </a:rPr>
              <a:t>rel</a:t>
            </a:r>
            <a:r>
              <a:rPr lang="en-US" b="1" dirty="0">
                <a:latin typeface="Consolas"/>
                <a:cs typeface="Consolas"/>
              </a:rPr>
              <a:t>="</a:t>
            </a:r>
            <a:r>
              <a:rPr lang="en-US" b="1" dirty="0" smtClean="0">
                <a:latin typeface="Consolas"/>
                <a:cs typeface="Consolas"/>
              </a:rPr>
              <a:t>edit”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</a:t>
            </a:r>
            <a:r>
              <a:rPr lang="en-US" dirty="0" err="1" smtClean="0">
                <a:latin typeface="Consolas"/>
                <a:cs typeface="Consolas"/>
              </a:rPr>
              <a:t>href</a:t>
            </a:r>
            <a:r>
              <a:rPr lang="en-US" dirty="0">
                <a:latin typeface="Consolas"/>
                <a:cs typeface="Consolas"/>
              </a:rPr>
              <a:t>="http://</a:t>
            </a:r>
            <a:r>
              <a:rPr lang="en-US" dirty="0" err="1">
                <a:latin typeface="Consolas"/>
                <a:cs typeface="Consolas"/>
              </a:rPr>
              <a:t>example.org</a:t>
            </a:r>
            <a:r>
              <a:rPr lang="en-US" dirty="0">
                <a:latin typeface="Consolas"/>
                <a:cs typeface="Consolas"/>
              </a:rPr>
              <a:t>/my-new-</a:t>
            </a:r>
            <a:r>
              <a:rPr lang="en-US" dirty="0" err="1">
                <a:latin typeface="Consolas"/>
                <a:cs typeface="Consolas"/>
              </a:rPr>
              <a:t>collection.atom</a:t>
            </a:r>
            <a:r>
              <a:rPr lang="en-US" dirty="0">
                <a:latin typeface="Consolas"/>
                <a:cs typeface="Consolas"/>
              </a:rPr>
              <a:t>" /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>
                <a:latin typeface="Consolas"/>
                <a:cs typeface="Consolas"/>
              </a:rPr>
              <a:t>/entry&gt;</a:t>
            </a:r>
          </a:p>
        </p:txBody>
      </p:sp>
    </p:spTree>
    <p:extLst>
      <p:ext uri="{BB962C8B-B14F-4D97-AF65-F5344CB8AC3E}">
        <p14:creationId xmlns:p14="http://schemas.microsoft.com/office/powerpoint/2010/main" val="119667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XHTML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1447800"/>
            <a:ext cx="8305800" cy="42473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Consolas"/>
                <a:cs typeface="Consolas"/>
              </a:rPr>
              <a:t>&lt;</a:t>
            </a:r>
            <a:r>
              <a:rPr lang="en-US" dirty="0" err="1">
                <a:latin typeface="Consolas"/>
                <a:cs typeface="Consolas"/>
              </a:rPr>
              <a:t>ul</a:t>
            </a:r>
            <a:r>
              <a:rPr lang="en-US" dirty="0">
                <a:latin typeface="Consolas"/>
                <a:cs typeface="Consolas"/>
              </a:rPr>
              <a:t> </a:t>
            </a:r>
            <a:r>
              <a:rPr lang="en-US" b="1" dirty="0">
                <a:latin typeface="Consolas"/>
                <a:cs typeface="Consolas"/>
              </a:rPr>
              <a:t>class</a:t>
            </a:r>
            <a:r>
              <a:rPr lang="en-US" b="1" dirty="0" smtClean="0">
                <a:latin typeface="Consolas"/>
                <a:cs typeface="Consolas"/>
              </a:rPr>
              <a:t>=“search </a:t>
            </a:r>
            <a:r>
              <a:rPr lang="en-US" b="1" dirty="0">
                <a:latin typeface="Consolas"/>
                <a:cs typeface="Consolas"/>
              </a:rPr>
              <a:t>user-</a:t>
            </a:r>
            <a:r>
              <a:rPr lang="en-US" b="1" dirty="0" smtClean="0">
                <a:latin typeface="Consolas"/>
                <a:cs typeface="Consolas"/>
              </a:rPr>
              <a:t>list”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>
                <a:latin typeface="Consolas"/>
                <a:cs typeface="Consolas"/>
              </a:rPr>
              <a:t>li </a:t>
            </a:r>
            <a:r>
              <a:rPr lang="en-US" b="1" dirty="0">
                <a:latin typeface="Consolas"/>
                <a:cs typeface="Consolas"/>
              </a:rPr>
              <a:t>class</a:t>
            </a:r>
            <a:r>
              <a:rPr lang="en-US" b="1" dirty="0" smtClean="0">
                <a:latin typeface="Consolas"/>
                <a:cs typeface="Consolas"/>
              </a:rPr>
              <a:t>=“user”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&lt;</a:t>
            </a:r>
            <a:r>
              <a:rPr lang="en-US" dirty="0">
                <a:latin typeface="Consolas"/>
                <a:cs typeface="Consolas"/>
              </a:rPr>
              <a:t>div </a:t>
            </a:r>
            <a:r>
              <a:rPr lang="en-US" b="1" dirty="0">
                <a:latin typeface="Consolas"/>
                <a:cs typeface="Consolas"/>
              </a:rPr>
              <a:t>class="avatar"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&lt;</a:t>
            </a:r>
            <a:r>
              <a:rPr lang="en-US" dirty="0">
                <a:latin typeface="Consolas"/>
                <a:cs typeface="Consolas"/>
              </a:rPr>
              <a:t>a </a:t>
            </a:r>
            <a:r>
              <a:rPr lang="en-US" dirty="0" err="1">
                <a:latin typeface="Consolas"/>
                <a:cs typeface="Consolas"/>
              </a:rPr>
              <a:t>href</a:t>
            </a:r>
            <a:r>
              <a:rPr lang="en-US" dirty="0">
                <a:latin typeface="Consolas"/>
                <a:cs typeface="Consolas"/>
              </a:rPr>
              <a:t>="/users/</a:t>
            </a:r>
            <a:r>
              <a:rPr lang="en-US" dirty="0" smtClean="0">
                <a:latin typeface="Consolas"/>
                <a:cs typeface="Consolas"/>
              </a:rPr>
              <a:t>@</a:t>
            </a:r>
            <a:r>
              <a:rPr lang="en-US" dirty="0" err="1" smtClean="0">
                <a:latin typeface="Consolas"/>
                <a:cs typeface="Consolas"/>
              </a:rPr>
              <a:t>kevin</a:t>
            </a:r>
            <a:r>
              <a:rPr lang="en-US" dirty="0" smtClean="0">
                <a:latin typeface="Consolas"/>
                <a:cs typeface="Consolas"/>
              </a:rPr>
              <a:t>"&gt;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&lt;</a:t>
            </a:r>
            <a:r>
              <a:rPr lang="en-US" dirty="0" err="1">
                <a:latin typeface="Consolas"/>
                <a:cs typeface="Consolas"/>
              </a:rPr>
              <a:t>img</a:t>
            </a:r>
            <a:r>
              <a:rPr lang="en-US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class=”user</a:t>
            </a:r>
            <a:r>
              <a:rPr lang="en-US" b="1" dirty="0">
                <a:latin typeface="Consolas"/>
                <a:cs typeface="Consolas"/>
              </a:rPr>
              <a:t>-image" </a:t>
            </a:r>
            <a:r>
              <a:rPr lang="en-US" dirty="0" err="1">
                <a:latin typeface="Consolas"/>
                <a:cs typeface="Consolas"/>
              </a:rPr>
              <a:t>src</a:t>
            </a:r>
            <a:r>
              <a:rPr lang="en-US" dirty="0" smtClean="0">
                <a:latin typeface="Consolas"/>
                <a:cs typeface="Consolas"/>
              </a:rPr>
              <a:t>=”/</a:t>
            </a:r>
            <a:r>
              <a:rPr lang="en-US" dirty="0" err="1" smtClean="0">
                <a:latin typeface="Consolas"/>
                <a:cs typeface="Consolas"/>
              </a:rPr>
              <a:t>img</a:t>
            </a:r>
            <a:r>
              <a:rPr lang="en-US" dirty="0" smtClean="0">
                <a:latin typeface="Consolas"/>
                <a:cs typeface="Consolas"/>
              </a:rPr>
              <a:t>/</a:t>
            </a:r>
            <a:r>
              <a:rPr lang="en-US" dirty="0" err="1" smtClean="0">
                <a:latin typeface="Consolas"/>
                <a:cs typeface="Consolas"/>
              </a:rPr>
              <a:t>avatar.png</a:t>
            </a:r>
            <a:r>
              <a:rPr lang="en-US" dirty="0" smtClean="0">
                <a:latin typeface="Consolas"/>
                <a:cs typeface="Consolas"/>
              </a:rPr>
              <a:t>" </a:t>
            </a:r>
            <a:r>
              <a:rPr lang="en-US" dirty="0">
                <a:latin typeface="Consolas"/>
                <a:cs typeface="Consolas"/>
              </a:rPr>
              <a:t>/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&lt;</a:t>
            </a:r>
            <a:r>
              <a:rPr lang="en-US" dirty="0">
                <a:latin typeface="Consolas"/>
                <a:cs typeface="Consolas"/>
              </a:rPr>
              <a:t>/a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&lt;</a:t>
            </a:r>
            <a:r>
              <a:rPr lang="en-US" dirty="0">
                <a:latin typeface="Consolas"/>
                <a:cs typeface="Consolas"/>
              </a:rPr>
              <a:t>/div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&lt;div&gt;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&lt;</a:t>
            </a:r>
            <a:r>
              <a:rPr lang="en-US" dirty="0">
                <a:latin typeface="Consolas"/>
                <a:cs typeface="Consolas"/>
              </a:rPr>
              <a:t>a </a:t>
            </a:r>
            <a:r>
              <a:rPr lang="en-US" dirty="0" err="1">
                <a:latin typeface="Consolas"/>
                <a:cs typeface="Consolas"/>
              </a:rPr>
              <a:t>href</a:t>
            </a:r>
            <a:r>
              <a:rPr lang="en-US" dirty="0" smtClean="0">
                <a:latin typeface="Consolas"/>
                <a:cs typeface="Consolas"/>
              </a:rPr>
              <a:t>=“/</a:t>
            </a:r>
            <a:r>
              <a:rPr lang="en-US" dirty="0">
                <a:latin typeface="Consolas"/>
                <a:cs typeface="Consolas"/>
              </a:rPr>
              <a:t>users/</a:t>
            </a:r>
            <a:r>
              <a:rPr lang="en-US" dirty="0" smtClean="0">
                <a:latin typeface="Consolas"/>
                <a:cs typeface="Consolas"/>
              </a:rPr>
              <a:t>@</a:t>
            </a:r>
            <a:r>
              <a:rPr lang="en-US" dirty="0" err="1" smtClean="0">
                <a:latin typeface="Consolas"/>
                <a:cs typeface="Consolas"/>
              </a:rPr>
              <a:t>kevin</a:t>
            </a:r>
            <a:r>
              <a:rPr lang="en-US" dirty="0" smtClean="0">
                <a:latin typeface="Consolas"/>
                <a:cs typeface="Consolas"/>
              </a:rPr>
              <a:t>” </a:t>
            </a:r>
            <a:r>
              <a:rPr lang="en-US" b="1" dirty="0" err="1">
                <a:latin typeface="Consolas"/>
                <a:cs typeface="Consolas"/>
              </a:rPr>
              <a:t>rel</a:t>
            </a:r>
            <a:r>
              <a:rPr lang="en-US" b="1" dirty="0" smtClean="0">
                <a:latin typeface="Consolas"/>
                <a:cs typeface="Consolas"/>
              </a:rPr>
              <a:t>=“user messages”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&lt;</a:t>
            </a:r>
            <a:r>
              <a:rPr lang="en-US" dirty="0">
                <a:latin typeface="Consolas"/>
                <a:cs typeface="Consolas"/>
              </a:rPr>
              <a:t>span </a:t>
            </a:r>
            <a:r>
              <a:rPr lang="en-US" b="1" dirty="0">
                <a:latin typeface="Consolas"/>
                <a:cs typeface="Consolas"/>
              </a:rPr>
              <a:t>class</a:t>
            </a:r>
            <a:r>
              <a:rPr lang="en-US" b="1" dirty="0" smtClean="0">
                <a:latin typeface="Consolas"/>
                <a:cs typeface="Consolas"/>
              </a:rPr>
              <a:t>=“user</a:t>
            </a:r>
            <a:r>
              <a:rPr lang="en-US" b="1" dirty="0">
                <a:latin typeface="Consolas"/>
                <a:cs typeface="Consolas"/>
              </a:rPr>
              <a:t>-</a:t>
            </a:r>
            <a:r>
              <a:rPr lang="en-US" b="1" dirty="0" smtClean="0">
                <a:latin typeface="Consolas"/>
                <a:cs typeface="Consolas"/>
              </a:rPr>
              <a:t>name”</a:t>
            </a:r>
            <a:r>
              <a:rPr lang="en-US" dirty="0" smtClean="0">
                <a:latin typeface="Consolas"/>
                <a:cs typeface="Consolas"/>
              </a:rPr>
              <a:t>&gt;@</a:t>
            </a:r>
            <a:r>
              <a:rPr lang="en-US" dirty="0" err="1" smtClean="0">
                <a:latin typeface="Consolas"/>
                <a:cs typeface="Consolas"/>
              </a:rPr>
              <a:t>kevin</a:t>
            </a:r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>
                <a:latin typeface="Consolas"/>
                <a:cs typeface="Consolas"/>
              </a:rPr>
              <a:t>/span</a:t>
            </a:r>
            <a:r>
              <a:rPr lang="en-US" dirty="0" smtClean="0">
                <a:latin typeface="Consolas"/>
                <a:cs typeface="Consolas"/>
              </a:rPr>
              <a:t>&gt; 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(</a:t>
            </a:r>
            <a:r>
              <a:rPr lang="en-US" dirty="0">
                <a:latin typeface="Consolas"/>
                <a:cs typeface="Consolas"/>
              </a:rPr>
              <a:t>&lt;span </a:t>
            </a:r>
            <a:r>
              <a:rPr lang="en-US" b="1" dirty="0">
                <a:latin typeface="Consolas"/>
                <a:cs typeface="Consolas"/>
              </a:rPr>
              <a:t>class="user-text"</a:t>
            </a:r>
            <a:r>
              <a:rPr lang="en-US" dirty="0">
                <a:latin typeface="Consolas"/>
                <a:cs typeface="Consolas"/>
              </a:rPr>
              <a:t>&gt;</a:t>
            </a:r>
            <a:r>
              <a:rPr lang="en-US" dirty="0" smtClean="0">
                <a:latin typeface="Consolas"/>
                <a:cs typeface="Consolas"/>
              </a:rPr>
              <a:t>@</a:t>
            </a:r>
            <a:r>
              <a:rPr lang="en-US" dirty="0" err="1" smtClean="0">
                <a:latin typeface="Consolas"/>
                <a:cs typeface="Consolas"/>
              </a:rPr>
              <a:t>kevin</a:t>
            </a:r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>
                <a:latin typeface="Consolas"/>
                <a:cs typeface="Consolas"/>
              </a:rPr>
              <a:t>/span&gt;</a:t>
            </a: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&lt;</a:t>
            </a:r>
            <a:r>
              <a:rPr lang="en-US" dirty="0">
                <a:latin typeface="Consolas"/>
                <a:cs typeface="Consolas"/>
              </a:rPr>
              <a:t>/a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 smtClean="0">
                <a:latin typeface="Consolas"/>
                <a:cs typeface="Consolas"/>
              </a:rPr>
              <a:t>    &lt;</a:t>
            </a:r>
            <a:r>
              <a:rPr lang="en-US" dirty="0">
                <a:latin typeface="Consolas"/>
                <a:cs typeface="Consolas"/>
              </a:rPr>
              <a:t>/div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>
                <a:latin typeface="Consolas"/>
                <a:cs typeface="Consolas"/>
              </a:rPr>
              <a:t>/li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r>
              <a:rPr lang="en-US" dirty="0" smtClean="0">
                <a:latin typeface="Consolas"/>
                <a:cs typeface="Consolas"/>
              </a:rPr>
              <a:t>&lt;/</a:t>
            </a:r>
            <a:r>
              <a:rPr lang="en-US" dirty="0" err="1" smtClean="0">
                <a:latin typeface="Consolas"/>
                <a:cs typeface="Consolas"/>
              </a:rPr>
              <a:t>ul</a:t>
            </a:r>
            <a:r>
              <a:rPr lang="en-US" dirty="0" smtClean="0"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701785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2136339"/>
            <a:ext cx="8305800" cy="2585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{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“</a:t>
            </a:r>
            <a:r>
              <a:rPr lang="en-US" dirty="0" err="1" smtClean="0">
                <a:latin typeface="Consolas"/>
                <a:cs typeface="Consolas"/>
              </a:rPr>
              <a:t>currentlyProcessing</a:t>
            </a:r>
            <a:r>
              <a:rPr lang="en-US" dirty="0" smtClean="0">
                <a:latin typeface="Consolas"/>
                <a:cs typeface="Consolas"/>
              </a:rPr>
              <a:t>”: 14</a:t>
            </a:r>
          </a:p>
          <a:p>
            <a:r>
              <a:rPr lang="en-US" dirty="0" smtClean="0">
                <a:latin typeface="Consolas"/>
                <a:cs typeface="Consolas"/>
              </a:rPr>
              <a:t>  “</a:t>
            </a:r>
            <a:r>
              <a:rPr lang="en-US" dirty="0" err="1" smtClean="0">
                <a:latin typeface="Consolas"/>
                <a:cs typeface="Consolas"/>
              </a:rPr>
              <a:t>shippedToday</a:t>
            </a:r>
            <a:r>
              <a:rPr lang="en-US" dirty="0" smtClean="0">
                <a:latin typeface="Consolas"/>
                <a:cs typeface="Consolas"/>
              </a:rPr>
              <a:t>”: 20,</a:t>
            </a:r>
          </a:p>
          <a:p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“_links”: {</a:t>
            </a:r>
          </a:p>
          <a:p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 “self”: { “</a:t>
            </a:r>
            <a:r>
              <a:rPr lang="en-US" b="1" dirty="0" err="1" smtClean="0">
                <a:latin typeface="Consolas"/>
                <a:cs typeface="Consolas"/>
              </a:rPr>
              <a:t>href</a:t>
            </a:r>
            <a:r>
              <a:rPr lang="en-US" b="1" dirty="0" smtClean="0">
                <a:latin typeface="Consolas"/>
                <a:cs typeface="Consolas"/>
              </a:rPr>
              <a:t>”: “/</a:t>
            </a:r>
            <a:r>
              <a:rPr lang="en-US" b="1" dirty="0" err="1" smtClean="0">
                <a:latin typeface="Consolas"/>
                <a:cs typeface="Consolas"/>
              </a:rPr>
              <a:t>orders?page</a:t>
            </a:r>
            <a:r>
              <a:rPr lang="en-US" b="1" dirty="0" smtClean="0">
                <a:latin typeface="Consolas"/>
                <a:cs typeface="Consolas"/>
              </a:rPr>
              <a:t>=2” },</a:t>
            </a:r>
          </a:p>
          <a:p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 “next”: { “</a:t>
            </a:r>
            <a:r>
              <a:rPr lang="en-US" b="1" dirty="0" err="1" smtClean="0">
                <a:latin typeface="Consolas"/>
                <a:cs typeface="Consolas"/>
              </a:rPr>
              <a:t>href</a:t>
            </a:r>
            <a:r>
              <a:rPr lang="en-US" b="1" dirty="0" smtClean="0">
                <a:latin typeface="Consolas"/>
                <a:cs typeface="Consolas"/>
              </a:rPr>
              <a:t>”: “/</a:t>
            </a:r>
            <a:r>
              <a:rPr lang="en-US" b="1" dirty="0" err="1" smtClean="0">
                <a:latin typeface="Consolas"/>
                <a:cs typeface="Consolas"/>
              </a:rPr>
              <a:t>orders?page</a:t>
            </a:r>
            <a:r>
              <a:rPr lang="en-US" b="1" dirty="0" smtClean="0">
                <a:latin typeface="Consolas"/>
                <a:cs typeface="Consolas"/>
              </a:rPr>
              <a:t>=3” },</a:t>
            </a:r>
          </a:p>
          <a:p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 “</a:t>
            </a:r>
            <a:r>
              <a:rPr lang="en-US" b="1" dirty="0" err="1" smtClean="0">
                <a:latin typeface="Consolas"/>
                <a:cs typeface="Consolas"/>
              </a:rPr>
              <a:t>prev</a:t>
            </a:r>
            <a:r>
              <a:rPr lang="en-US" b="1" dirty="0" smtClean="0">
                <a:latin typeface="Consolas"/>
                <a:cs typeface="Consolas"/>
              </a:rPr>
              <a:t>”: { “</a:t>
            </a:r>
            <a:r>
              <a:rPr lang="en-US" b="1" dirty="0" err="1" smtClean="0">
                <a:latin typeface="Consolas"/>
                <a:cs typeface="Consolas"/>
              </a:rPr>
              <a:t>href</a:t>
            </a:r>
            <a:r>
              <a:rPr lang="en-US" b="1" dirty="0" smtClean="0">
                <a:latin typeface="Consolas"/>
                <a:cs typeface="Consolas"/>
              </a:rPr>
              <a:t>”: “/</a:t>
            </a:r>
            <a:r>
              <a:rPr lang="en-US" b="1" dirty="0" err="1" smtClean="0">
                <a:latin typeface="Consolas"/>
                <a:cs typeface="Consolas"/>
              </a:rPr>
              <a:t>orders?page</a:t>
            </a:r>
            <a:r>
              <a:rPr lang="en-US" b="1" dirty="0" smtClean="0">
                <a:latin typeface="Consolas"/>
                <a:cs typeface="Consolas"/>
              </a:rPr>
              <a:t>=1” }</a:t>
            </a:r>
          </a:p>
          <a:p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}</a:t>
            </a:r>
          </a:p>
          <a:p>
            <a:r>
              <a:rPr lang="en-US" dirty="0"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63860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Collection+JSON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1419284"/>
            <a:ext cx="8305800" cy="45243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{ “collection”: 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{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“version”: “1.0”,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“</a:t>
            </a:r>
            <a:r>
              <a:rPr lang="en-US" dirty="0" err="1" smtClean="0">
                <a:latin typeface="Consolas"/>
                <a:cs typeface="Consolas"/>
              </a:rPr>
              <a:t>href</a:t>
            </a:r>
            <a:r>
              <a:rPr lang="en-US" dirty="0" smtClean="0">
                <a:latin typeface="Consolas"/>
                <a:cs typeface="Consolas"/>
              </a:rPr>
              <a:t>”: “http://</a:t>
            </a:r>
            <a:r>
              <a:rPr lang="en-US" dirty="0" err="1" smtClean="0">
                <a:latin typeface="Consolas"/>
                <a:cs typeface="Consolas"/>
              </a:rPr>
              <a:t>example.org</a:t>
            </a:r>
            <a:r>
              <a:rPr lang="en-US" dirty="0" smtClean="0">
                <a:latin typeface="Consolas"/>
                <a:cs typeface="Consolas"/>
              </a:rPr>
              <a:t>/friends”,</a:t>
            </a:r>
          </a:p>
          <a:p>
            <a:r>
              <a:rPr lang="en-US" dirty="0" smtClean="0">
                <a:latin typeface="Consolas"/>
                <a:cs typeface="Consolas"/>
              </a:rPr>
              <a:t>    “items”: [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“</a:t>
            </a:r>
            <a:r>
              <a:rPr lang="en-US" dirty="0" err="1" smtClean="0">
                <a:latin typeface="Consolas"/>
                <a:cs typeface="Consolas"/>
              </a:rPr>
              <a:t>href</a:t>
            </a:r>
            <a:r>
              <a:rPr lang="en-US" dirty="0" smtClean="0">
                <a:latin typeface="Consolas"/>
                <a:cs typeface="Consolas"/>
              </a:rPr>
              <a:t>”: “http://</a:t>
            </a:r>
            <a:r>
              <a:rPr lang="en-US" dirty="0" err="1" smtClean="0">
                <a:latin typeface="Consolas"/>
                <a:cs typeface="Consolas"/>
              </a:rPr>
              <a:t>example.org</a:t>
            </a:r>
            <a:r>
              <a:rPr lang="en-US" dirty="0" smtClean="0">
                <a:latin typeface="Consolas"/>
                <a:cs typeface="Consolas"/>
              </a:rPr>
              <a:t>/friends/</a:t>
            </a:r>
            <a:r>
              <a:rPr lang="en-US" dirty="0" err="1" smtClean="0">
                <a:latin typeface="Consolas"/>
                <a:cs typeface="Consolas"/>
              </a:rPr>
              <a:t>kevin</a:t>
            </a:r>
            <a:r>
              <a:rPr lang="en-US" dirty="0" smtClean="0">
                <a:latin typeface="Consolas"/>
                <a:cs typeface="Consolas"/>
              </a:rPr>
              <a:t>”,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“data”: [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{“name”: “full-name”, “value”: “Kevin Swiber” }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]</a:t>
            </a:r>
          </a:p>
          <a:p>
            <a:r>
              <a:rPr lang="en-US" dirty="0" smtClean="0">
                <a:latin typeface="Consolas"/>
                <a:cs typeface="Consolas"/>
              </a:rPr>
              <a:t>    ],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“queries”: [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{“</a:t>
            </a:r>
            <a:r>
              <a:rPr lang="en-US" dirty="0" err="1" smtClean="0">
                <a:latin typeface="Consolas"/>
                <a:cs typeface="Consolas"/>
              </a:rPr>
              <a:t>rel</a:t>
            </a:r>
            <a:r>
              <a:rPr lang="en-US" dirty="0" smtClean="0">
                <a:latin typeface="Consolas"/>
                <a:cs typeface="Consolas"/>
              </a:rPr>
              <a:t>”: “search”, “</a:t>
            </a:r>
            <a:r>
              <a:rPr lang="en-US" dirty="0" err="1" smtClean="0">
                <a:latin typeface="Consolas"/>
                <a:cs typeface="Consolas"/>
              </a:rPr>
              <a:t>href</a:t>
            </a:r>
            <a:r>
              <a:rPr lang="en-US" dirty="0" smtClean="0">
                <a:latin typeface="Consolas"/>
                <a:cs typeface="Consolas"/>
              </a:rPr>
              <a:t>”: “./search”, “data”: [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{“name”: “search”, “value”: “” }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]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}</a:t>
            </a:r>
          </a:p>
          <a:p>
            <a:r>
              <a:rPr lang="en-US" dirty="0"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00160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Siren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1295400"/>
            <a:ext cx="8305800" cy="50475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>
                <a:latin typeface="Consolas"/>
                <a:cs typeface="Consolas"/>
              </a:rPr>
              <a:t>{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“class”: [“owner”, “</a:t>
            </a:r>
            <a:r>
              <a:rPr lang="en-US" sz="1400" dirty="0" err="1" smtClean="0">
                <a:latin typeface="Consolas"/>
                <a:cs typeface="Consolas"/>
              </a:rPr>
              <a:t>vip</a:t>
            </a:r>
            <a:r>
              <a:rPr lang="en-US" sz="1400" dirty="0" smtClean="0">
                <a:latin typeface="Consolas"/>
                <a:cs typeface="Consolas"/>
              </a:rPr>
              <a:t>”],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“properties”: {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“name”: “Kevin”</a:t>
            </a:r>
          </a:p>
          <a:p>
            <a:r>
              <a:rPr lang="en-US" sz="1400" dirty="0" smtClean="0">
                <a:latin typeface="Consolas"/>
                <a:cs typeface="Consolas"/>
              </a:rPr>
              <a:t>  },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“entities”: [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{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  “</a:t>
            </a:r>
            <a:r>
              <a:rPr lang="en-US" sz="1400" dirty="0" err="1" smtClean="0">
                <a:latin typeface="Consolas"/>
                <a:cs typeface="Consolas"/>
              </a:rPr>
              <a:t>rel</a:t>
            </a:r>
            <a:r>
              <a:rPr lang="en-US" sz="1400" dirty="0" smtClean="0">
                <a:latin typeface="Consolas"/>
                <a:cs typeface="Consolas"/>
              </a:rPr>
              <a:t>”: [“https://</a:t>
            </a:r>
            <a:r>
              <a:rPr lang="en-US" sz="1400" dirty="0" err="1" smtClean="0">
                <a:latin typeface="Consolas"/>
                <a:cs typeface="Consolas"/>
              </a:rPr>
              <a:t>rels.x.io</a:t>
            </a:r>
            <a:r>
              <a:rPr lang="en-US" sz="1400" dirty="0" smtClean="0">
                <a:latin typeface="Consolas"/>
                <a:cs typeface="Consolas"/>
              </a:rPr>
              <a:t>/dog”], 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  “</a:t>
            </a:r>
            <a:r>
              <a:rPr lang="en-US" sz="1400" dirty="0" err="1" smtClean="0">
                <a:latin typeface="Consolas"/>
                <a:cs typeface="Consolas"/>
              </a:rPr>
              <a:t>href</a:t>
            </a:r>
            <a:r>
              <a:rPr lang="en-US" sz="1400" dirty="0" smtClean="0">
                <a:latin typeface="Consolas"/>
                <a:cs typeface="Consolas"/>
              </a:rPr>
              <a:t>”: “https://</a:t>
            </a:r>
            <a:r>
              <a:rPr lang="en-US" sz="1400" dirty="0" err="1" smtClean="0">
                <a:latin typeface="Consolas"/>
                <a:cs typeface="Consolas"/>
              </a:rPr>
              <a:t>api.x.io</a:t>
            </a:r>
            <a:r>
              <a:rPr lang="en-US" sz="1400" dirty="0" smtClean="0">
                <a:latin typeface="Consolas"/>
                <a:cs typeface="Consolas"/>
              </a:rPr>
              <a:t>/dogs/1”</a:t>
            </a:r>
          </a:p>
          <a:p>
            <a:r>
              <a:rPr lang="en-US" sz="1400" dirty="0" smtClean="0">
                <a:latin typeface="Consolas"/>
                <a:cs typeface="Consolas"/>
              </a:rPr>
              <a:t>    }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],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“actions”: [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{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   “name”: “adopt”,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   “method”: “POST”,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   “</a:t>
            </a:r>
            <a:r>
              <a:rPr lang="en-US" sz="1400" dirty="0" err="1" smtClean="0">
                <a:latin typeface="Consolas"/>
                <a:cs typeface="Consolas"/>
              </a:rPr>
              <a:t>href</a:t>
            </a:r>
            <a:r>
              <a:rPr lang="en-US" sz="1400" dirty="0" smtClean="0">
                <a:latin typeface="Consolas"/>
                <a:cs typeface="Consolas"/>
              </a:rPr>
              <a:t>”: “https://</a:t>
            </a:r>
            <a:r>
              <a:rPr lang="en-US" sz="1400" dirty="0" err="1" smtClean="0">
                <a:latin typeface="Consolas"/>
                <a:cs typeface="Consolas"/>
              </a:rPr>
              <a:t>api.x.io</a:t>
            </a:r>
            <a:r>
              <a:rPr lang="en-US" sz="1400" dirty="0" smtClean="0">
                <a:latin typeface="Consolas"/>
                <a:cs typeface="Consolas"/>
              </a:rPr>
              <a:t>/owners/1/dogs”,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   “fields”: [ { “name”: “dog-name”, “type”: “text” } ]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}</a:t>
            </a:r>
          </a:p>
          <a:p>
            <a:r>
              <a:rPr lang="en-US" sz="1400" dirty="0" smtClean="0">
                <a:latin typeface="Consolas"/>
                <a:cs typeface="Consolas"/>
              </a:rPr>
              <a:t>  ],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“links”: [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  { “</a:t>
            </a:r>
            <a:r>
              <a:rPr lang="en-US" sz="1400" dirty="0" err="1" smtClean="0">
                <a:latin typeface="Consolas"/>
                <a:cs typeface="Consolas"/>
              </a:rPr>
              <a:t>rel</a:t>
            </a:r>
            <a:r>
              <a:rPr lang="en-US" sz="1400" dirty="0" smtClean="0">
                <a:latin typeface="Consolas"/>
                <a:cs typeface="Consolas"/>
              </a:rPr>
              <a:t>”: [“self”], “</a:t>
            </a:r>
            <a:r>
              <a:rPr lang="en-US" sz="1400" dirty="0" err="1" smtClean="0">
                <a:latin typeface="Consolas"/>
                <a:cs typeface="Consolas"/>
              </a:rPr>
              <a:t>href</a:t>
            </a:r>
            <a:r>
              <a:rPr lang="en-US" sz="1400" dirty="0" smtClean="0">
                <a:latin typeface="Consolas"/>
                <a:cs typeface="Consolas"/>
              </a:rPr>
              <a:t>”: “https://</a:t>
            </a:r>
            <a:r>
              <a:rPr lang="en-US" sz="1400" dirty="0" err="1" smtClean="0">
                <a:latin typeface="Consolas"/>
                <a:cs typeface="Consolas"/>
              </a:rPr>
              <a:t>api.x.io</a:t>
            </a:r>
            <a:r>
              <a:rPr lang="en-US" sz="1400" dirty="0" smtClean="0">
                <a:latin typeface="Consolas"/>
                <a:cs typeface="Consolas"/>
              </a:rPr>
              <a:t>/owners/1” }</a:t>
            </a:r>
          </a:p>
          <a:p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smtClean="0">
                <a:latin typeface="Consolas"/>
                <a:cs typeface="Consolas"/>
              </a:rPr>
              <a:t> ]</a:t>
            </a:r>
          </a:p>
          <a:p>
            <a:r>
              <a:rPr lang="en-US" sz="1400" dirty="0" smtClean="0">
                <a:latin typeface="Consolas"/>
                <a:cs typeface="Consolas"/>
              </a:rPr>
              <a:t>}</a:t>
            </a:r>
            <a:endParaRPr lang="en-US" sz="1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451491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/>
              <a:t>How do </a:t>
            </a:r>
            <a:r>
              <a:rPr lang="en-US" sz="2800" dirty="0" smtClean="0"/>
              <a:t>we accept binary data?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29972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</a:t>
            </a:r>
            <a:r>
              <a:rPr lang="en-US" dirty="0" smtClean="0"/>
              <a:t>ultipart/form-data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68730" y="1752600"/>
            <a:ext cx="8194270" cy="329320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onsolas"/>
                <a:cs typeface="Consolas"/>
              </a:rPr>
              <a:t>Content-Type: multipart/form-data; boundary=AaB03x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 smtClean="0">
                <a:latin typeface="Consolas"/>
                <a:cs typeface="Consolas"/>
              </a:rPr>
              <a:t>--AaB03x</a:t>
            </a:r>
          </a:p>
          <a:p>
            <a:r>
              <a:rPr lang="en-US" sz="1600" dirty="0" smtClean="0">
                <a:latin typeface="Consolas"/>
                <a:cs typeface="Consolas"/>
              </a:rPr>
              <a:t>Content-Disposition: form-data; name=“caption”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 smtClean="0">
                <a:latin typeface="Consolas"/>
                <a:cs typeface="Consolas"/>
              </a:rPr>
              <a:t>Cool picture of my cat.</a:t>
            </a:r>
          </a:p>
          <a:p>
            <a:r>
              <a:rPr lang="en-US" sz="1600" dirty="0" smtClean="0">
                <a:latin typeface="Consolas"/>
                <a:cs typeface="Consolas"/>
              </a:rPr>
              <a:t>--AaB03x</a:t>
            </a:r>
          </a:p>
          <a:p>
            <a:r>
              <a:rPr lang="en-US" sz="1600" dirty="0" smtClean="0">
                <a:latin typeface="Consolas"/>
                <a:cs typeface="Consolas"/>
              </a:rPr>
              <a:t>Content-Disposition: form-data; name=“photo”; filename=“</a:t>
            </a:r>
            <a:r>
              <a:rPr lang="en-US" sz="1600" dirty="0" err="1" smtClean="0">
                <a:latin typeface="Consolas"/>
                <a:cs typeface="Consolas"/>
              </a:rPr>
              <a:t>catpajamas.jpg</a:t>
            </a:r>
            <a:r>
              <a:rPr lang="en-US" sz="1600" dirty="0" smtClean="0">
                <a:latin typeface="Consolas"/>
                <a:cs typeface="Consolas"/>
              </a:rPr>
              <a:t>”</a:t>
            </a:r>
          </a:p>
          <a:p>
            <a:r>
              <a:rPr lang="en-US" sz="1600" dirty="0" smtClean="0">
                <a:latin typeface="Consolas"/>
                <a:cs typeface="Consolas"/>
              </a:rPr>
              <a:t>Content-Type: image/jpeg</a:t>
            </a:r>
          </a:p>
          <a:p>
            <a:r>
              <a:rPr lang="en-US" sz="1600" dirty="0" smtClean="0">
                <a:latin typeface="Consolas"/>
                <a:cs typeface="Consolas"/>
              </a:rPr>
              <a:t>Content-Transfer-Encoding: binary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 smtClean="0">
                <a:latin typeface="Consolas"/>
                <a:cs typeface="Consolas"/>
              </a:rPr>
              <a:t>…contents of </a:t>
            </a:r>
            <a:r>
              <a:rPr lang="en-US" sz="1600" dirty="0" err="1" smtClean="0">
                <a:latin typeface="Consolas"/>
                <a:cs typeface="Consolas"/>
              </a:rPr>
              <a:t>catpajamas.jpg</a:t>
            </a:r>
            <a:r>
              <a:rPr lang="en-US" sz="1600" dirty="0" smtClean="0">
                <a:latin typeface="Consolas"/>
                <a:cs typeface="Consolas"/>
              </a:rPr>
              <a:t>…</a:t>
            </a:r>
          </a:p>
          <a:p>
            <a:r>
              <a:rPr lang="en-US" sz="1600" dirty="0" smtClean="0">
                <a:latin typeface="Consolas"/>
                <a:cs typeface="Consolas"/>
              </a:rPr>
              <a:t>--AaB03x</a:t>
            </a:r>
            <a:endParaRPr lang="en-US" sz="1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963522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Inline Base64 Encoding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38922" y="1752600"/>
            <a:ext cx="7066157" cy="13234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onsolas"/>
                <a:cs typeface="Consolas"/>
              </a:rPr>
              <a:t>POST /photos</a:t>
            </a:r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 smtClean="0">
                <a:latin typeface="Consolas"/>
                <a:cs typeface="Consolas"/>
              </a:rPr>
              <a:t>{</a:t>
            </a:r>
          </a:p>
          <a:p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smtClean="0">
                <a:latin typeface="Consolas"/>
                <a:cs typeface="Consolas"/>
              </a:rPr>
              <a:t> “caption”: “Cool picture of my cat.”</a:t>
            </a:r>
          </a:p>
          <a:p>
            <a:r>
              <a:rPr lang="en-US" sz="1600" dirty="0">
                <a:latin typeface="Consolas"/>
                <a:cs typeface="Consolas"/>
              </a:rPr>
              <a:t>  “photo”: “RHVkZSwgbXkgY2F0IGhhcyB0aGUgYmVzdCBwYWphbWFzLg==”</a:t>
            </a:r>
            <a:endParaRPr lang="en-US" sz="1600" dirty="0" smtClean="0">
              <a:latin typeface="Consolas"/>
              <a:cs typeface="Consolas"/>
            </a:endParaRPr>
          </a:p>
          <a:p>
            <a:r>
              <a:rPr lang="en-US" sz="1600" dirty="0" smtClean="0">
                <a:latin typeface="Consolas"/>
                <a:cs typeface="Consolas"/>
              </a:rPr>
              <a:t>}</a:t>
            </a:r>
            <a:endParaRPr lang="en-US" sz="1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790006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2-Step Process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38922" y="1752600"/>
            <a:ext cx="6809678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>
                <a:latin typeface="Consolas"/>
                <a:cs typeface="Consolas"/>
              </a:rPr>
              <a:t>POST /photos</a:t>
            </a:r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 smtClean="0">
                <a:latin typeface="Consolas"/>
                <a:cs typeface="Consolas"/>
              </a:rPr>
              <a:t>{</a:t>
            </a:r>
          </a:p>
          <a:p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smtClean="0">
                <a:latin typeface="Consolas"/>
                <a:cs typeface="Consolas"/>
              </a:rPr>
              <a:t> “caption”: “Cool picture of my cat.”</a:t>
            </a:r>
          </a:p>
          <a:p>
            <a:r>
              <a:rPr lang="en-US" sz="1600" dirty="0" smtClean="0">
                <a:latin typeface="Consolas"/>
                <a:cs typeface="Consolas"/>
              </a:rPr>
              <a:t>}</a:t>
            </a: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6800" y="3200400"/>
            <a:ext cx="6809678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 smtClean="0">
                <a:latin typeface="Consolas"/>
                <a:cs typeface="Consolas"/>
              </a:rPr>
              <a:t>PUT /photos/1234/data</a:t>
            </a:r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 smtClean="0">
                <a:latin typeface="Consolas"/>
                <a:cs typeface="Consolas"/>
              </a:rPr>
              <a:t>Content-Type: image/jpeg</a:t>
            </a:r>
          </a:p>
          <a:p>
            <a:r>
              <a:rPr lang="en-US" sz="1600" dirty="0" smtClean="0">
                <a:latin typeface="Consolas"/>
                <a:cs typeface="Consolas"/>
              </a:rPr>
              <a:t>Content-Length: 240</a:t>
            </a:r>
          </a:p>
          <a:p>
            <a:r>
              <a:rPr lang="en-US" sz="1600" dirty="0" smtClean="0">
                <a:latin typeface="Consolas"/>
                <a:cs typeface="Consolas"/>
              </a:rPr>
              <a:t>Content-Transfer-Encoding: binary</a:t>
            </a:r>
          </a:p>
          <a:p>
            <a:endParaRPr lang="en-US" sz="1600" dirty="0">
              <a:latin typeface="Consolas"/>
              <a:cs typeface="Consolas"/>
            </a:endParaRPr>
          </a:p>
          <a:p>
            <a:r>
              <a:rPr lang="en-US" sz="1600" dirty="0" smtClean="0">
                <a:latin typeface="Consolas"/>
                <a:cs typeface="Consolas"/>
              </a:rPr>
              <a:t>…binary content…</a:t>
            </a:r>
            <a:endParaRPr lang="en-US" sz="1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38444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60582" y="4507468"/>
            <a:ext cx="20607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2C2C2C"/>
                </a:solidFill>
                <a:latin typeface="Calibri" pitchFamily="34" charset="0"/>
              </a:rPr>
              <a:t>@landlessness</a:t>
            </a:r>
            <a:endParaRPr lang="en-US" sz="2400" b="1" dirty="0"/>
          </a:p>
        </p:txBody>
      </p:sp>
      <p:pic>
        <p:nvPicPr>
          <p:cNvPr id="14" name="Picture 13" descr="mullo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" y="1959142"/>
            <a:ext cx="2209800" cy="2384258"/>
          </a:xfrm>
          <a:prstGeom prst="rect">
            <a:avLst/>
          </a:prstGeom>
        </p:spPr>
      </p:pic>
      <p:pic>
        <p:nvPicPr>
          <p:cNvPr id="4" name="Picture 3" descr="kevin-square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981200"/>
            <a:ext cx="2209800" cy="23622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334000" y="4419600"/>
            <a:ext cx="20074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2C2C2C"/>
                </a:solidFill>
                <a:latin typeface="Calibri" pitchFamily="34" charset="0"/>
              </a:rPr>
              <a:t>@</a:t>
            </a:r>
            <a:r>
              <a:rPr lang="en-US" sz="2400" b="1" dirty="0" err="1" smtClean="0">
                <a:solidFill>
                  <a:srgbClr val="2C2C2C"/>
                </a:solidFill>
                <a:latin typeface="Calibri" pitchFamily="34" charset="0"/>
              </a:rPr>
              <a:t>kevinswiber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28558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Opt for </a:t>
            </a:r>
            <a:r>
              <a:rPr lang="en-US" sz="2800" dirty="0" smtClean="0"/>
              <a:t>multipart</a:t>
            </a:r>
            <a:r>
              <a:rPr lang="en-US" sz="2800" dirty="0" smtClean="0"/>
              <a:t>/form-data.</a:t>
            </a:r>
            <a:br>
              <a:rPr lang="en-US" sz="2800" dirty="0" smtClean="0"/>
            </a:br>
            <a:r>
              <a:rPr lang="en-US" sz="2800" dirty="0" smtClean="0"/>
              <a:t>Be consistent.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23437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How do we support caching?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60825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Expiration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52600" y="2438400"/>
            <a:ext cx="513473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200 OK</a:t>
            </a:r>
          </a:p>
          <a:p>
            <a:r>
              <a:rPr lang="en-US" dirty="0" smtClean="0">
                <a:latin typeface="Consolas"/>
                <a:cs typeface="Consolas"/>
              </a:rPr>
              <a:t>Cache-Control: private, max</a:t>
            </a:r>
            <a:r>
              <a:rPr lang="en-US" dirty="0">
                <a:latin typeface="Consolas"/>
                <a:cs typeface="Consolas"/>
              </a:rPr>
              <a:t>-age=2592000</a:t>
            </a:r>
          </a:p>
        </p:txBody>
      </p:sp>
    </p:spTree>
    <p:extLst>
      <p:ext uri="{BB962C8B-B14F-4D97-AF65-F5344CB8AC3E}">
        <p14:creationId xmlns:p14="http://schemas.microsoft.com/office/powerpoint/2010/main" val="1496969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ETags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62200" y="2667000"/>
            <a:ext cx="434340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GET /dogs/1</a:t>
            </a:r>
          </a:p>
          <a:p>
            <a:r>
              <a:rPr lang="en-US" dirty="0" err="1" smtClean="0">
                <a:latin typeface="Consolas"/>
                <a:cs typeface="Consolas"/>
              </a:rPr>
              <a:t>ETag</a:t>
            </a:r>
            <a:r>
              <a:rPr lang="en-US" dirty="0" smtClean="0">
                <a:latin typeface="Consolas"/>
                <a:cs typeface="Consolas"/>
              </a:rPr>
              <a:t>: “a7D92kda94aisdfG”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62200" y="3657600"/>
            <a:ext cx="4372787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GET /dogs/1</a:t>
            </a:r>
          </a:p>
          <a:p>
            <a:r>
              <a:rPr lang="en-US" dirty="0" smtClean="0">
                <a:latin typeface="Consolas"/>
                <a:cs typeface="Consolas"/>
              </a:rPr>
              <a:t>If-None-Match: “a7D92kda94aisdfG”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158031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Last-Modified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00200" y="2819400"/>
            <a:ext cx="624840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GET /dogs/1</a:t>
            </a:r>
          </a:p>
          <a:p>
            <a:r>
              <a:rPr lang="en-US" dirty="0" smtClean="0">
                <a:latin typeface="Consolas"/>
                <a:cs typeface="Consolas"/>
              </a:rPr>
              <a:t>Last-Modified: Thu, 10 Jan 2013 19:43:31 GMT 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00200" y="3810000"/>
            <a:ext cx="627647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GET /dogs/1</a:t>
            </a:r>
          </a:p>
          <a:p>
            <a:r>
              <a:rPr lang="en-US" dirty="0" smtClean="0">
                <a:latin typeface="Consolas"/>
                <a:cs typeface="Consolas"/>
              </a:rPr>
              <a:t>If-Modified-Since: Thu, 10 Jan 2013 19:43:31 GMT 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330110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Think about the client.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6939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Do we need a JavaScript API?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54679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Yes. Follow LinkedIn’s lead.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98031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What about posting data?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51386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</a:t>
            </a:r>
            <a:r>
              <a:rPr lang="en-US" sz="4000" dirty="0" smtClean="0"/>
              <a:t>pplication/x-www-form-</a:t>
            </a:r>
            <a:r>
              <a:rPr lang="en-US" sz="4000" dirty="0" err="1" smtClean="0"/>
              <a:t>urlencoded</a:t>
            </a:r>
            <a:endParaRPr 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923582" y="3244334"/>
            <a:ext cx="721749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breed=</a:t>
            </a:r>
            <a:r>
              <a:rPr lang="en-US" dirty="0" err="1" smtClean="0">
                <a:latin typeface="Courier"/>
                <a:cs typeface="Courier"/>
              </a:rPr>
              <a:t>Dachshund&amp;name</a:t>
            </a:r>
            <a:r>
              <a:rPr lang="en-US" dirty="0" smtClean="0">
                <a:latin typeface="Courier"/>
                <a:cs typeface="Courier"/>
              </a:rPr>
              <a:t>=</a:t>
            </a:r>
            <a:r>
              <a:rPr lang="en-US" dirty="0" err="1" smtClean="0">
                <a:latin typeface="Courier"/>
                <a:cs typeface="Courier"/>
              </a:rPr>
              <a:t>Hotdog&amp;age</a:t>
            </a:r>
            <a:r>
              <a:rPr lang="en-US" dirty="0" smtClean="0">
                <a:latin typeface="Courier"/>
                <a:cs typeface="Courier"/>
              </a:rPr>
              <a:t>=2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932991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41209" y="1371600"/>
            <a:ext cx="801791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solidFill>
                  <a:srgbClr val="2C2C2C"/>
                </a:solidFill>
                <a:latin typeface="Calibri" pitchFamily="34" charset="0"/>
              </a:rPr>
              <a:t>“</a:t>
            </a:r>
            <a:endParaRPr lang="en-US" sz="11500" dirty="0"/>
          </a:p>
        </p:txBody>
      </p:sp>
      <p:grpSp>
        <p:nvGrpSpPr>
          <p:cNvPr id="5" name="Group 4"/>
          <p:cNvGrpSpPr/>
          <p:nvPr/>
        </p:nvGrpSpPr>
        <p:grpSpPr>
          <a:xfrm>
            <a:off x="1066800" y="2101334"/>
            <a:ext cx="7010400" cy="2655332"/>
            <a:chOff x="1143000" y="1828800"/>
            <a:chExt cx="7010400" cy="2655332"/>
          </a:xfrm>
        </p:grpSpPr>
        <p:sp>
          <p:nvSpPr>
            <p:cNvPr id="2" name="TextBox 3"/>
            <p:cNvSpPr txBox="1">
              <a:spLocks noChangeArrowheads="1"/>
            </p:cNvSpPr>
            <p:nvPr/>
          </p:nvSpPr>
          <p:spPr bwMode="auto">
            <a:xfrm>
              <a:off x="1143000" y="1828800"/>
              <a:ext cx="7010400" cy="224676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2800" dirty="0" smtClean="0"/>
                <a:t>The </a:t>
              </a:r>
              <a:r>
                <a:rPr lang="en-US" sz="2800" dirty="0"/>
                <a:t>real issue is about design: designing things that have the power required for the job while maintaining understandability, the feeling of control, and the pleasure of accomplishment.</a:t>
              </a:r>
              <a:endParaRPr lang="en-US" sz="2800" b="1" dirty="0">
                <a:solidFill>
                  <a:srgbClr val="2C2C2C"/>
                </a:solidFill>
                <a:latin typeface="Calibri" pitchFamily="34" charset="0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6408586" y="4114800"/>
              <a:ext cx="17448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dirty="0" smtClean="0">
                  <a:solidFill>
                    <a:srgbClr val="2C2C2C"/>
                  </a:solidFill>
                  <a:latin typeface="Calibri" pitchFamily="34" charset="0"/>
                </a:rPr>
                <a:t>-Donald Norman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88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application/xml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96424" y="2690338"/>
            <a:ext cx="5751152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r>
              <a:rPr lang="en-US" dirty="0" smtClean="0">
                <a:latin typeface="Courier"/>
                <a:cs typeface="Courier"/>
              </a:rPr>
              <a:t>&lt;dog&gt;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&lt;breed&gt;Dachshund&lt;/breed&gt;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&lt;name&gt;Hotdog&lt;/name&gt;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&lt;age&gt;2&lt;/age&gt;</a:t>
            </a:r>
          </a:p>
          <a:p>
            <a:r>
              <a:rPr lang="en-US" dirty="0" smtClean="0">
                <a:latin typeface="Courier"/>
                <a:cs typeface="Courier"/>
              </a:rPr>
              <a:t>&lt;/dog&gt;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604543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application/</a:t>
            </a:r>
            <a:r>
              <a:rPr lang="en-US" dirty="0" err="1" smtClean="0"/>
              <a:t>json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020171" y="2690336"/>
            <a:ext cx="3103659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{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“breed”: “Dachshund”,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“name”: “Hotdog”,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“age”: 2</a:t>
            </a:r>
          </a:p>
          <a:p>
            <a:r>
              <a:rPr lang="en-US" dirty="0"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60520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Favor application/x-www-form-</a:t>
            </a:r>
            <a:r>
              <a:rPr lang="en-US" sz="2800" dirty="0" err="1" smtClean="0"/>
              <a:t>urlencoded</a:t>
            </a:r>
            <a:r>
              <a:rPr lang="en-US" sz="2800" dirty="0" smtClean="0"/>
              <a:t> data.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27903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How do we handle transactions?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34997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33600"/>
            <a:ext cx="8229600" cy="645195"/>
          </a:xfrm>
        </p:spPr>
        <p:txBody>
          <a:bodyPr anchor="ctr"/>
          <a:lstStyle/>
          <a:p>
            <a:pPr algn="l"/>
            <a:r>
              <a:rPr lang="en-US" sz="2800" dirty="0" smtClean="0"/>
              <a:t>Create a Transaction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2971800"/>
            <a:ext cx="4572000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POST /carts</a:t>
            </a:r>
          </a:p>
          <a:p>
            <a:r>
              <a:rPr lang="en-US" dirty="0" smtClean="0">
                <a:latin typeface="Consolas"/>
                <a:cs typeface="Consolas"/>
              </a:rPr>
              <a:t>…</a:t>
            </a:r>
          </a:p>
          <a:p>
            <a:r>
              <a:rPr lang="en-US" dirty="0" smtClean="0">
                <a:latin typeface="Consolas"/>
                <a:cs typeface="Consolas"/>
              </a:rPr>
              <a:t>201 Created</a:t>
            </a:r>
          </a:p>
          <a:p>
            <a:r>
              <a:rPr lang="en-US" dirty="0" smtClean="0">
                <a:latin typeface="Consolas"/>
                <a:cs typeface="Consolas"/>
              </a:rPr>
              <a:t>Location: /carts/1</a:t>
            </a:r>
          </a:p>
        </p:txBody>
      </p:sp>
    </p:spTree>
    <p:extLst>
      <p:ext uri="{BB962C8B-B14F-4D97-AF65-F5344CB8AC3E}">
        <p14:creationId xmlns:p14="http://schemas.microsoft.com/office/powerpoint/2010/main" val="2098051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7400"/>
            <a:ext cx="8229600" cy="1143000"/>
          </a:xfrm>
        </p:spPr>
        <p:txBody>
          <a:bodyPr/>
          <a:lstStyle/>
          <a:p>
            <a:pPr algn="l"/>
            <a:r>
              <a:rPr lang="en-US" sz="2800" dirty="0" smtClean="0"/>
              <a:t>Add Items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2971800"/>
            <a:ext cx="5768827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POST /carts/1/items/</a:t>
            </a:r>
          </a:p>
          <a:p>
            <a:r>
              <a:rPr lang="en-US" dirty="0" smtClean="0">
                <a:latin typeface="Consolas"/>
                <a:cs typeface="Consolas"/>
              </a:rPr>
              <a:t>{ “</a:t>
            </a:r>
            <a:r>
              <a:rPr lang="en-US" dirty="0" err="1" smtClean="0">
                <a:latin typeface="Consolas"/>
                <a:cs typeface="Consolas"/>
              </a:rPr>
              <a:t>productId</a:t>
            </a:r>
            <a:r>
              <a:rPr lang="en-US" dirty="0" smtClean="0">
                <a:latin typeface="Consolas"/>
                <a:cs typeface="Consolas"/>
              </a:rPr>
              <a:t>”: “mittens123”, “quantity”: 1 }</a:t>
            </a:r>
          </a:p>
          <a:p>
            <a:r>
              <a:rPr lang="en-US" dirty="0" smtClean="0">
                <a:latin typeface="Consolas"/>
                <a:cs typeface="Consolas"/>
              </a:rPr>
              <a:t>…</a:t>
            </a:r>
          </a:p>
          <a:p>
            <a:r>
              <a:rPr lang="en-US" dirty="0" smtClean="0">
                <a:latin typeface="Consolas"/>
                <a:cs typeface="Consolas"/>
              </a:rPr>
              <a:t>201 Created</a:t>
            </a:r>
          </a:p>
          <a:p>
            <a:r>
              <a:rPr lang="en-US" dirty="0" smtClean="0">
                <a:latin typeface="Consolas"/>
                <a:cs typeface="Consolas"/>
              </a:rPr>
              <a:t>Location: /</a:t>
            </a:r>
            <a:r>
              <a:rPr lang="en-US" dirty="0" err="1" smtClean="0">
                <a:latin typeface="Consolas"/>
                <a:cs typeface="Consolas"/>
              </a:rPr>
              <a:t>cart</a:t>
            </a:r>
            <a:r>
              <a:rPr lang="en-US" dirty="0" err="1">
                <a:latin typeface="Consolas"/>
                <a:cs typeface="Consolas"/>
              </a:rPr>
              <a:t>I</a:t>
            </a:r>
            <a:r>
              <a:rPr lang="en-US" dirty="0" err="1" smtClean="0">
                <a:latin typeface="Consolas"/>
                <a:cs typeface="Consolas"/>
              </a:rPr>
              <a:t>tems</a:t>
            </a:r>
            <a:r>
              <a:rPr lang="en-US" dirty="0" smtClean="0">
                <a:latin typeface="Consolas"/>
                <a:cs typeface="Consolas"/>
              </a:rPr>
              <a:t>/1234</a:t>
            </a:r>
          </a:p>
        </p:txBody>
      </p:sp>
    </p:spTree>
    <p:extLst>
      <p:ext uri="{BB962C8B-B14F-4D97-AF65-F5344CB8AC3E}">
        <p14:creationId xmlns:p14="http://schemas.microsoft.com/office/powerpoint/2010/main" val="3737939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362200"/>
            <a:ext cx="8229600" cy="762000"/>
          </a:xfrm>
        </p:spPr>
        <p:txBody>
          <a:bodyPr/>
          <a:lstStyle/>
          <a:p>
            <a:pPr algn="l"/>
            <a:r>
              <a:rPr lang="en-US" sz="2800" dirty="0" smtClean="0"/>
              <a:t>Commit the Transaction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3124200"/>
            <a:ext cx="4876800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Consolas"/>
                <a:cs typeface="Consolas"/>
              </a:rPr>
              <a:t>POST /carts/1</a:t>
            </a:r>
          </a:p>
          <a:p>
            <a:r>
              <a:rPr lang="en-US" dirty="0" smtClean="0">
                <a:latin typeface="Consolas"/>
                <a:cs typeface="Consolas"/>
              </a:rPr>
              <a:t>{ “message”: “checkout” }</a:t>
            </a:r>
          </a:p>
          <a:p>
            <a:r>
              <a:rPr lang="en-US" dirty="0" smtClean="0">
                <a:latin typeface="Consolas"/>
                <a:cs typeface="Consolas"/>
              </a:rPr>
              <a:t>…</a:t>
            </a:r>
          </a:p>
          <a:p>
            <a:r>
              <a:rPr lang="en-US" dirty="0" smtClean="0">
                <a:latin typeface="Consolas"/>
                <a:cs typeface="Consolas"/>
              </a:rPr>
              <a:t>200 OK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04840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Checkout previous editions for URI design</a:t>
            </a:r>
          </a:p>
          <a:p>
            <a:r>
              <a:rPr lang="en-US" dirty="0" smtClean="0"/>
              <a:t>Start with API modeling</a:t>
            </a:r>
          </a:p>
          <a:p>
            <a:r>
              <a:rPr lang="en-US" dirty="0" smtClean="0"/>
              <a:t>Use </a:t>
            </a:r>
            <a:r>
              <a:rPr lang="en-US" dirty="0" err="1" smtClean="0"/>
              <a:t>OAuth</a:t>
            </a:r>
            <a:r>
              <a:rPr lang="en-US" dirty="0" smtClean="0"/>
              <a:t> for </a:t>
            </a:r>
            <a:r>
              <a:rPr lang="en-US" dirty="0"/>
              <a:t>s</a:t>
            </a:r>
            <a:r>
              <a:rPr lang="en-US" dirty="0" smtClean="0"/>
              <a:t>ecurity</a:t>
            </a:r>
          </a:p>
          <a:p>
            <a:r>
              <a:rPr lang="en-US" dirty="0" smtClean="0"/>
              <a:t>Good message design is for developers</a:t>
            </a:r>
          </a:p>
          <a:p>
            <a:r>
              <a:rPr lang="en-US" dirty="0" smtClean="0"/>
              <a:t>Learn from hypermedia specs</a:t>
            </a:r>
            <a:endParaRPr lang="en-US" dirty="0"/>
          </a:p>
          <a:p>
            <a:r>
              <a:rPr lang="en-US" dirty="0" smtClean="0"/>
              <a:t>More on transactions later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122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/>
          <p:cNvSpPr txBox="1">
            <a:spLocks noChangeArrowheads="1"/>
          </p:cNvSpPr>
          <p:nvPr/>
        </p:nvSpPr>
        <p:spPr bwMode="auto">
          <a:xfrm>
            <a:off x="457200" y="3167390"/>
            <a:ext cx="753872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2C2C2C"/>
                </a:solidFill>
                <a:latin typeface="Calibri" pitchFamily="34" charset="0"/>
              </a:rPr>
              <a:t>Questions?</a:t>
            </a:r>
            <a:endParaRPr lang="en-US" sz="2800" b="1" dirty="0">
              <a:solidFill>
                <a:srgbClr val="2C2C2C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362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F383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dirty="0"/>
          </a:p>
        </p:txBody>
      </p:sp>
      <p:sp>
        <p:nvSpPr>
          <p:cNvPr id="160771" name="TextBox 3"/>
          <p:cNvSpPr txBox="1">
            <a:spLocks noChangeArrowheads="1"/>
          </p:cNvSpPr>
          <p:nvPr/>
        </p:nvSpPr>
        <p:spPr bwMode="auto">
          <a:xfrm>
            <a:off x="609600" y="1798638"/>
            <a:ext cx="8229600" cy="210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Calibri" pitchFamily="34" charset="0"/>
              </a:rPr>
              <a:t>THANK YOU</a:t>
            </a:r>
          </a:p>
          <a:p>
            <a:endParaRPr lang="en-US" sz="66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60772" name="Rectangle 4"/>
          <p:cNvSpPr>
            <a:spLocks noChangeArrowheads="1"/>
          </p:cNvSpPr>
          <p:nvPr/>
        </p:nvSpPr>
        <p:spPr bwMode="auto">
          <a:xfrm>
            <a:off x="152400" y="152400"/>
            <a:ext cx="88392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01000" y="304800"/>
            <a:ext cx="8382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7"/>
          <p:cNvSpPr>
            <a:spLocks/>
          </p:cNvSpPr>
          <p:nvPr/>
        </p:nvSpPr>
        <p:spPr bwMode="auto">
          <a:xfrm>
            <a:off x="609600" y="3429000"/>
            <a:ext cx="6756400" cy="85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/>
          <a:lstStyle/>
          <a:p>
            <a:pPr algn="l"/>
            <a:r>
              <a:rPr lang="en-US" sz="2100" dirty="0">
                <a:solidFill>
                  <a:srgbClr val="FFFFFF"/>
                </a:solidFill>
                <a:latin typeface="Lucida Grande" charset="0"/>
                <a:ea typeface="ＭＳ Ｐゴシック" charset="0"/>
                <a:sym typeface="Lucida Grande" charset="0"/>
              </a:rPr>
              <a:t>Subscribe to API webinars at:</a:t>
            </a:r>
            <a:endParaRPr lang="en-US" sz="2100" dirty="0">
              <a:solidFill>
                <a:schemeClr val="tx1"/>
              </a:solidFill>
              <a:latin typeface="Arial" charset="0"/>
              <a:ea typeface="ＭＳ Ｐゴシック" charset="0"/>
              <a:sym typeface="Arial" charset="0"/>
            </a:endParaRPr>
          </a:p>
          <a:p>
            <a:pPr algn="l">
              <a:spcBef>
                <a:spcPts val="763"/>
              </a:spcBef>
            </a:pPr>
            <a:r>
              <a:rPr lang="en-US" sz="2500" dirty="0" err="1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youtube.com</a:t>
            </a:r>
            <a:r>
              <a:rPr lang="en-US" sz="2500" dirty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/</a:t>
            </a:r>
            <a:r>
              <a:rPr lang="en-US" sz="2500" dirty="0" err="1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apigee</a:t>
            </a:r>
            <a:endParaRPr lang="en-US" sz="2500" dirty="0">
              <a:solidFill>
                <a:srgbClr val="FFFFFF"/>
              </a:solidFill>
              <a:latin typeface="Courier New Bold" charset="0"/>
              <a:ea typeface="ＭＳ Ｐゴシック" charset="0"/>
              <a:sym typeface="Courier New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654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609600"/>
            <a:ext cx="8153400" cy="55019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flipH="1">
            <a:off x="5486400" y="6172200"/>
            <a:ext cx="342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www.flickr.com</a:t>
            </a:r>
            <a:r>
              <a:rPr lang="en-US" sz="1000" dirty="0"/>
              <a:t>/photos/mattharvey1/5712604622/</a:t>
            </a: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74705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F383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dirty="0"/>
          </a:p>
        </p:txBody>
      </p:sp>
      <p:sp>
        <p:nvSpPr>
          <p:cNvPr id="160771" name="TextBox 3"/>
          <p:cNvSpPr txBox="1">
            <a:spLocks noChangeArrowheads="1"/>
          </p:cNvSpPr>
          <p:nvPr/>
        </p:nvSpPr>
        <p:spPr bwMode="auto">
          <a:xfrm>
            <a:off x="609600" y="1798638"/>
            <a:ext cx="8229600" cy="210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Calibri" pitchFamily="34" charset="0"/>
              </a:rPr>
              <a:t>THANK YOU</a:t>
            </a:r>
          </a:p>
          <a:p>
            <a:endParaRPr lang="en-US" sz="66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60772" name="Rectangle 4"/>
          <p:cNvSpPr>
            <a:spLocks noChangeArrowheads="1"/>
          </p:cNvSpPr>
          <p:nvPr/>
        </p:nvSpPr>
        <p:spPr bwMode="auto">
          <a:xfrm>
            <a:off x="152400" y="152400"/>
            <a:ext cx="88392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01000" y="304800"/>
            <a:ext cx="8382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7"/>
          <p:cNvSpPr>
            <a:spLocks/>
          </p:cNvSpPr>
          <p:nvPr/>
        </p:nvSpPr>
        <p:spPr bwMode="auto">
          <a:xfrm>
            <a:off x="609600" y="3429000"/>
            <a:ext cx="6756400" cy="85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/>
          <a:lstStyle/>
          <a:p>
            <a:r>
              <a:rPr lang="en-US" sz="2000" dirty="0">
                <a:solidFill>
                  <a:srgbClr val="FFFFFF"/>
                </a:solidFill>
                <a:latin typeface="Lucida Grande" charset="0"/>
                <a:ea typeface="ＭＳ Ｐゴシック" charset="0"/>
                <a:sym typeface="Lucida Grande" charset="0"/>
              </a:rPr>
              <a:t>Questions and ideas to:</a:t>
            </a:r>
            <a:endParaRPr lang="en-US" sz="2000" dirty="0">
              <a:ea typeface="ＭＳ Ｐゴシック" charset="0"/>
              <a:sym typeface="Arial" charset="0"/>
            </a:endParaRPr>
          </a:p>
          <a:p>
            <a:pPr>
              <a:spcBef>
                <a:spcPts val="763"/>
              </a:spcBef>
            </a:pPr>
            <a:r>
              <a:rPr lang="en-US" sz="2400" dirty="0" err="1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groups.google.com</a:t>
            </a:r>
            <a:r>
              <a:rPr lang="en-US" sz="2400" dirty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/group/</a:t>
            </a:r>
            <a:r>
              <a:rPr lang="en-US" sz="2400" dirty="0" err="1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api</a:t>
            </a:r>
            <a:r>
              <a:rPr lang="en-US" sz="2400" dirty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-craft</a:t>
            </a:r>
          </a:p>
        </p:txBody>
      </p:sp>
    </p:spTree>
    <p:extLst>
      <p:ext uri="{BB962C8B-B14F-4D97-AF65-F5344CB8AC3E}">
        <p14:creationId xmlns:p14="http://schemas.microsoft.com/office/powerpoint/2010/main" val="450066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3F383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/>
            <a:endParaRPr lang="en-US" dirty="0"/>
          </a:p>
        </p:txBody>
      </p:sp>
      <p:sp>
        <p:nvSpPr>
          <p:cNvPr id="160771" name="TextBox 3"/>
          <p:cNvSpPr txBox="1">
            <a:spLocks noChangeArrowheads="1"/>
          </p:cNvSpPr>
          <p:nvPr/>
        </p:nvSpPr>
        <p:spPr bwMode="auto">
          <a:xfrm>
            <a:off x="609600" y="1798638"/>
            <a:ext cx="8229600" cy="210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Calibri" pitchFamily="34" charset="0"/>
              </a:rPr>
              <a:t>THANK YOU</a:t>
            </a:r>
          </a:p>
          <a:p>
            <a:endParaRPr lang="en-US" sz="66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60772" name="Rectangle 4"/>
          <p:cNvSpPr>
            <a:spLocks noChangeArrowheads="1"/>
          </p:cNvSpPr>
          <p:nvPr/>
        </p:nvSpPr>
        <p:spPr bwMode="auto">
          <a:xfrm>
            <a:off x="152400" y="152400"/>
            <a:ext cx="8839200" cy="6553200"/>
          </a:xfrm>
          <a:prstGeom prst="rect">
            <a:avLst/>
          </a:prstGeom>
          <a:noFill/>
          <a:ln w="6350">
            <a:solidFill>
              <a:srgbClr val="848484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01000" y="304800"/>
            <a:ext cx="8382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7"/>
          <p:cNvSpPr>
            <a:spLocks/>
          </p:cNvSpPr>
          <p:nvPr/>
        </p:nvSpPr>
        <p:spPr bwMode="auto">
          <a:xfrm>
            <a:off x="609600" y="3048000"/>
            <a:ext cx="67564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38100" tIns="38100" rIns="38100" bIns="38100"/>
          <a:lstStyle/>
          <a:p>
            <a:r>
              <a:rPr lang="en-US" sz="1600" dirty="0">
                <a:solidFill>
                  <a:srgbClr val="FFFFFF"/>
                </a:solidFill>
                <a:latin typeface="Lucida Grande" charset="0"/>
                <a:ea typeface="ＭＳ Ｐゴシック" charset="0"/>
                <a:sym typeface="Lucida Grande" charset="0"/>
              </a:rPr>
              <a:t>Contact </a:t>
            </a:r>
            <a:r>
              <a:rPr lang="en-US" sz="1600" dirty="0" smtClean="0">
                <a:solidFill>
                  <a:srgbClr val="FFFFFF"/>
                </a:solidFill>
                <a:latin typeface="Lucida Grande" charset="0"/>
                <a:ea typeface="ＭＳ Ｐゴシック" charset="0"/>
                <a:sym typeface="Lucida Grande" charset="0"/>
              </a:rPr>
              <a:t>us at</a:t>
            </a:r>
            <a:r>
              <a:rPr lang="en-US" sz="1600" dirty="0">
                <a:solidFill>
                  <a:srgbClr val="FFFFFF"/>
                </a:solidFill>
                <a:latin typeface="Lucida Grande" charset="0"/>
                <a:ea typeface="ＭＳ Ｐゴシック" charset="0"/>
                <a:sym typeface="Lucida Grande" charset="0"/>
              </a:rPr>
              <a:t>:</a:t>
            </a:r>
          </a:p>
          <a:p>
            <a:endParaRPr lang="en-US" sz="1600" dirty="0">
              <a:solidFill>
                <a:srgbClr val="FFFFFF"/>
              </a:solidFill>
              <a:latin typeface="Lucida Grande" charset="0"/>
              <a:ea typeface="ＭＳ Ｐゴシック" charset="0"/>
              <a:sym typeface="Lucida Grande" charset="0"/>
            </a:endParaRPr>
          </a:p>
          <a:p>
            <a:r>
              <a:rPr lang="en-US" sz="2000" dirty="0" smtClean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@landlessness</a:t>
            </a:r>
            <a:endParaRPr lang="en-US" sz="2000" dirty="0">
              <a:latin typeface="Courier New Bold" charset="0"/>
              <a:ea typeface="ＭＳ Ｐゴシック" charset="0"/>
              <a:sym typeface="Courier New Bold" charset="0"/>
            </a:endParaRPr>
          </a:p>
          <a:p>
            <a:r>
              <a:rPr lang="en-US" sz="2000" dirty="0" smtClean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brian@apigee.com</a:t>
            </a:r>
          </a:p>
          <a:p>
            <a:endParaRPr lang="en-US" sz="2000" dirty="0" smtClean="0">
              <a:solidFill>
                <a:srgbClr val="FFFFFF"/>
              </a:solidFill>
              <a:latin typeface="Courier New Bold" charset="0"/>
              <a:ea typeface="ＭＳ Ｐゴシック" charset="0"/>
              <a:sym typeface="Courier New Bold" charset="0"/>
            </a:endParaRPr>
          </a:p>
          <a:p>
            <a:r>
              <a:rPr lang="en-US" sz="2000" dirty="0" smtClean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@</a:t>
            </a:r>
            <a:r>
              <a:rPr lang="en-US" sz="2000" dirty="0" err="1" smtClean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kevinswiber</a:t>
            </a:r>
            <a:endParaRPr lang="en-US" sz="2000" dirty="0">
              <a:latin typeface="Courier New Bold" charset="0"/>
              <a:ea typeface="ＭＳ Ｐゴシック" charset="0"/>
              <a:sym typeface="Courier New Bold" charset="0"/>
            </a:endParaRPr>
          </a:p>
          <a:p>
            <a:r>
              <a:rPr lang="en-US" sz="2000" dirty="0" smtClean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kswiber@</a:t>
            </a:r>
            <a:r>
              <a:rPr lang="en-US" sz="2000" dirty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apigee.com</a:t>
            </a:r>
          </a:p>
          <a:p>
            <a:endParaRPr lang="en-US" sz="2000" dirty="0">
              <a:solidFill>
                <a:srgbClr val="FFFFFF"/>
              </a:solidFill>
              <a:latin typeface="Courier New Bold" charset="0"/>
              <a:ea typeface="ＭＳ Ｐゴシック" charset="0"/>
              <a:sym typeface="Courier New Bold" charset="0"/>
            </a:endParaRPr>
          </a:p>
          <a:p>
            <a:r>
              <a:rPr lang="en-US" sz="2000" dirty="0" smtClean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@</a:t>
            </a:r>
            <a:r>
              <a:rPr lang="en-US" sz="2000" dirty="0" err="1" smtClean="0">
                <a:solidFill>
                  <a:srgbClr val="FFFFFF"/>
                </a:solidFill>
                <a:latin typeface="Courier New Bold" charset="0"/>
                <a:ea typeface="ＭＳ Ｐゴシック" charset="0"/>
                <a:sym typeface="Courier New Bold" charset="0"/>
              </a:rPr>
              <a:t>apigee</a:t>
            </a:r>
            <a:endParaRPr lang="en-US" sz="2000" dirty="0">
              <a:solidFill>
                <a:srgbClr val="FFFFFF"/>
              </a:solidFill>
              <a:latin typeface="Courier New Bold" charset="0"/>
              <a:ea typeface="ＭＳ Ｐゴシック" charset="0"/>
              <a:sym typeface="Courier New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202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Recap Previous Edition</a:t>
            </a:r>
          </a:p>
          <a:p>
            <a:r>
              <a:rPr lang="en-US" dirty="0" smtClean="0"/>
              <a:t>API Modeling</a:t>
            </a:r>
          </a:p>
          <a:p>
            <a:r>
              <a:rPr lang="en-US" dirty="0" smtClean="0"/>
              <a:t>Security</a:t>
            </a:r>
          </a:p>
          <a:p>
            <a:r>
              <a:rPr lang="en-US" dirty="0" smtClean="0"/>
              <a:t>Message Design</a:t>
            </a:r>
          </a:p>
          <a:p>
            <a:r>
              <a:rPr lang="en-US" dirty="0" smtClean="0"/>
              <a:t>Hypermedia</a:t>
            </a:r>
          </a:p>
          <a:p>
            <a:r>
              <a:rPr lang="en-US" dirty="0" smtClean="0"/>
              <a:t>Transactions</a:t>
            </a:r>
          </a:p>
        </p:txBody>
      </p:sp>
    </p:spTree>
    <p:extLst>
      <p:ext uri="{BB962C8B-B14F-4D97-AF65-F5344CB8AC3E}">
        <p14:creationId xmlns:p14="http://schemas.microsoft.com/office/powerpoint/2010/main" val="6017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/>
          </p:cNvSpPr>
          <p:nvPr/>
        </p:nvSpPr>
        <p:spPr bwMode="auto">
          <a:xfrm>
            <a:off x="234950" y="381000"/>
            <a:ext cx="86741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http://</a:t>
            </a:r>
            <a:r>
              <a:rPr lang="en-US" sz="2400" b="1" dirty="0" err="1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offers.apigee.com</a:t>
            </a:r>
            <a:r>
              <a:rPr lang="en-US" sz="2400" b="1" dirty="0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/web-</a:t>
            </a:r>
            <a:r>
              <a:rPr lang="en-US" sz="2400" b="1" dirty="0" err="1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api</a:t>
            </a:r>
            <a:r>
              <a:rPr lang="en-US" sz="2400" b="1" dirty="0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-design-</a:t>
            </a:r>
            <a:r>
              <a:rPr lang="en-US" sz="2400" b="1" dirty="0" err="1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ebook</a:t>
            </a:r>
            <a:r>
              <a:rPr lang="en-US" sz="2400" b="1" dirty="0">
                <a:solidFill>
                  <a:schemeClr val="tx1"/>
                </a:solidFill>
                <a:latin typeface="Courier" charset="0"/>
                <a:ea typeface="ＭＳ Ｐゴシック" charset="0"/>
                <a:sym typeface="Courier" charset="0"/>
              </a:rPr>
              <a:t>/</a:t>
            </a: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0" y="711200"/>
            <a:ext cx="12700" cy="1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5538" y="1039813"/>
            <a:ext cx="4340225" cy="543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0986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16986</TotalTime>
  <Words>5901</Words>
  <Application>Microsoft Macintosh PowerPoint</Application>
  <PresentationFormat>On-screen Show (4:3)</PresentationFormat>
  <Paragraphs>806</Paragraphs>
  <Slides>71</Slides>
  <Notes>50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2" baseType="lpstr">
      <vt:lpstr>Office Theme</vt:lpstr>
      <vt:lpstr>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</vt:lpstr>
      <vt:lpstr>PowerPoint Presentation</vt:lpstr>
      <vt:lpstr>PowerPoint Presentation</vt:lpstr>
      <vt:lpstr>How do we get started with our API?</vt:lpstr>
      <vt:lpstr>Build an API Model</vt:lpstr>
      <vt:lpstr>Don’t Go Cowboy</vt:lpstr>
      <vt:lpstr>How do we secure our API?</vt:lpstr>
      <vt:lpstr>PowerPoint Presentation</vt:lpstr>
      <vt:lpstr>Preferred Authorization</vt:lpstr>
      <vt:lpstr>How do approach message design?</vt:lpstr>
      <vt:lpstr>Support multiple formats JSON and XML</vt:lpstr>
      <vt:lpstr>Make JSON the default</vt:lpstr>
      <vt:lpstr>How do we represent single items?</vt:lpstr>
      <vt:lpstr>PowerPoint Presentation</vt:lpstr>
      <vt:lpstr>PowerPoint Presentation</vt:lpstr>
      <vt:lpstr>PowerPoint Presentation</vt:lpstr>
      <vt:lpstr>How do we represent collections?</vt:lpstr>
      <vt:lpstr>PowerPoint Presentation</vt:lpstr>
      <vt:lpstr>PowerPoint Presentation</vt:lpstr>
      <vt:lpstr>How do we represent search results?</vt:lpstr>
      <vt:lpstr>PowerPoint Presentation</vt:lpstr>
      <vt:lpstr>PowerPoint Presentation</vt:lpstr>
      <vt:lpstr>PowerPoint Presentation</vt:lpstr>
      <vt:lpstr>How do we represent links?</vt:lpstr>
      <vt:lpstr>Linking Examples</vt:lpstr>
      <vt:lpstr>Preferred Linking</vt:lpstr>
      <vt:lpstr>How do we represent actions?</vt:lpstr>
      <vt:lpstr>Action Examples</vt:lpstr>
      <vt:lpstr>Preferred Action</vt:lpstr>
      <vt:lpstr>How do we represent metadata?</vt:lpstr>
      <vt:lpstr>Metadata Examples</vt:lpstr>
      <vt:lpstr>PowerPoint Presentation</vt:lpstr>
      <vt:lpstr>What can we learn from hypermedia types?</vt:lpstr>
      <vt:lpstr>Atom/AtomPub</vt:lpstr>
      <vt:lpstr>XHTML</vt:lpstr>
      <vt:lpstr>HAL</vt:lpstr>
      <vt:lpstr>Collection+JSON</vt:lpstr>
      <vt:lpstr>Siren</vt:lpstr>
      <vt:lpstr>How do we accept binary data?</vt:lpstr>
      <vt:lpstr>multipart/form-data</vt:lpstr>
      <vt:lpstr>Inline Base64 Encoding</vt:lpstr>
      <vt:lpstr>2-Step Process</vt:lpstr>
      <vt:lpstr>Opt for multipart/form-data. Be consistent.</vt:lpstr>
      <vt:lpstr>How do we support caching?</vt:lpstr>
      <vt:lpstr>Expiration</vt:lpstr>
      <vt:lpstr>ETags</vt:lpstr>
      <vt:lpstr>Last-Modified</vt:lpstr>
      <vt:lpstr>Think about the client.</vt:lpstr>
      <vt:lpstr>Do we need a JavaScript API?</vt:lpstr>
      <vt:lpstr>Yes. Follow LinkedIn’s lead.</vt:lpstr>
      <vt:lpstr>What about posting data?</vt:lpstr>
      <vt:lpstr>application/x-www-form-urlencoded</vt:lpstr>
      <vt:lpstr>application/xml</vt:lpstr>
      <vt:lpstr>application/json</vt:lpstr>
      <vt:lpstr>Favor application/x-www-form-urlencoded data.</vt:lpstr>
      <vt:lpstr>How do we handle transactions?</vt:lpstr>
      <vt:lpstr>Create a Transaction</vt:lpstr>
      <vt:lpstr>Add Items</vt:lpstr>
      <vt:lpstr>Commit the Transaction</vt:lpstr>
      <vt:lpstr>Summary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Sam</dc:creator>
  <cp:lastModifiedBy>Biruté Awasthi</cp:lastModifiedBy>
  <cp:revision>1072</cp:revision>
  <dcterms:created xsi:type="dcterms:W3CDTF">2010-04-28T23:04:14Z</dcterms:created>
  <dcterms:modified xsi:type="dcterms:W3CDTF">2013-01-10T22:46:06Z</dcterms:modified>
</cp:coreProperties>
</file>